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3"/>
  </p:notesMasterIdLst>
  <p:sldIdLst>
    <p:sldId id="258" r:id="rId2"/>
    <p:sldId id="284" r:id="rId3"/>
    <p:sldId id="278" r:id="rId4"/>
    <p:sldId id="296" r:id="rId5"/>
    <p:sldId id="319" r:id="rId6"/>
    <p:sldId id="320" r:id="rId7"/>
    <p:sldId id="321" r:id="rId8"/>
    <p:sldId id="322" r:id="rId9"/>
    <p:sldId id="325" r:id="rId10"/>
    <p:sldId id="323" r:id="rId11"/>
    <p:sldId id="297" r:id="rId12"/>
    <p:sldId id="298" r:id="rId13"/>
    <p:sldId id="324" r:id="rId14"/>
    <p:sldId id="299" r:id="rId15"/>
    <p:sldId id="306" r:id="rId16"/>
    <p:sldId id="305" r:id="rId17"/>
    <p:sldId id="304" r:id="rId18"/>
    <p:sldId id="326" r:id="rId19"/>
    <p:sldId id="327" r:id="rId20"/>
    <p:sldId id="328" r:id="rId21"/>
    <p:sldId id="329"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05" autoAdjust="0"/>
    <p:restoredTop sz="94444" autoAdjust="0"/>
  </p:normalViewPr>
  <p:slideViewPr>
    <p:cSldViewPr>
      <p:cViewPr varScale="1">
        <p:scale>
          <a:sx n="72" d="100"/>
          <a:sy n="72" d="100"/>
        </p:scale>
        <p:origin x="1290"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7628-68CC-4275-BDB2-ACCA0EEEDDBD}" type="datetimeFigureOut">
              <a:rPr lang="en-US" smtClean="0"/>
              <a:pPr/>
              <a:t>12/6/2020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9FE27A-A823-43B6-AF27-F900CDA361FB}" type="slidenum">
              <a:rPr lang="en-US" smtClean="0"/>
              <a:pPr/>
              <a:t>‹#›</a:t>
            </a:fld>
            <a:endParaRPr lang="en-US"/>
          </a:p>
        </p:txBody>
      </p:sp>
    </p:spTree>
    <p:extLst>
      <p:ext uri="{BB962C8B-B14F-4D97-AF65-F5344CB8AC3E}">
        <p14:creationId xmlns:p14="http://schemas.microsoft.com/office/powerpoint/2010/main" val="85231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9FE27A-A823-43B6-AF27-F900CDA361FB}" type="slidenum">
              <a:rPr lang="en-US" smtClean="0"/>
              <a:pPr/>
              <a:t>1</a:t>
            </a:fld>
            <a:endParaRPr lang="en-US"/>
          </a:p>
        </p:txBody>
      </p:sp>
    </p:spTree>
    <p:extLst>
      <p:ext uri="{BB962C8B-B14F-4D97-AF65-F5344CB8AC3E}">
        <p14:creationId xmlns:p14="http://schemas.microsoft.com/office/powerpoint/2010/main" val="110674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4</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11</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12</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14</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15</a:t>
            </a:fld>
            <a:endParaRPr lang="en-US"/>
          </a:p>
        </p:txBody>
      </p:sp>
    </p:spTree>
    <p:extLst>
      <p:ext uri="{BB962C8B-B14F-4D97-AF65-F5344CB8AC3E}">
        <p14:creationId xmlns:p14="http://schemas.microsoft.com/office/powerpoint/2010/main" val="98025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17</a:t>
            </a:fld>
            <a:endParaRPr lang="en-US"/>
          </a:p>
        </p:txBody>
      </p:sp>
    </p:spTree>
    <p:extLst>
      <p:ext uri="{BB962C8B-B14F-4D97-AF65-F5344CB8AC3E}">
        <p14:creationId xmlns:p14="http://schemas.microsoft.com/office/powerpoint/2010/main" val="1783181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AB6EE-EAEA-4561-8880-8DF9D3AB286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7543800" y="5330952"/>
            <a:ext cx="841248" cy="841248"/>
          </a:xfrm>
          <a:prstGeom prst="rect">
            <a:avLst/>
          </a:prstGeom>
        </p:spPr>
      </p:pic>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Bismillah1.jpg"/>
          <p:cNvPicPr>
            <a:picLocks noChangeAspect="1"/>
          </p:cNvPicPr>
          <p:nvPr/>
        </p:nvPicPr>
        <p:blipFill>
          <a:blip r:embed="rId4"/>
          <a:stretch>
            <a:fillRect/>
          </a:stretch>
        </p:blipFill>
        <p:spPr>
          <a:xfrm>
            <a:off x="318448" y="1905000"/>
            <a:ext cx="8458200" cy="2109095"/>
          </a:xfrm>
          <a:prstGeom prst="rect">
            <a:avLst/>
          </a:prstGeom>
        </p:spPr>
      </p:pic>
      <p:sp>
        <p:nvSpPr>
          <p:cNvPr id="11" name="Slide Number Placeholder 10"/>
          <p:cNvSpPr>
            <a:spLocks noGrp="1"/>
          </p:cNvSpPr>
          <p:nvPr>
            <p:ph type="sldNum" sz="quarter" idx="12"/>
          </p:nvPr>
        </p:nvSpPr>
        <p:spPr/>
        <p:txBody>
          <a:bodyPr/>
          <a:lstStyle/>
          <a:p>
            <a:fld id="{21BAB6EE-EAEA-4561-8880-8DF9D3AB286A}" type="slidenum">
              <a:rPr lang="en-US" smtClean="0"/>
              <a:pPr/>
              <a:t>1</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C05D-EF5A-4B0B-9BCB-E8631821FC5C}"/>
              </a:ext>
            </a:extLst>
          </p:cNvPr>
          <p:cNvSpPr>
            <a:spLocks noGrp="1"/>
          </p:cNvSpPr>
          <p:nvPr>
            <p:ph type="title"/>
          </p:nvPr>
        </p:nvSpPr>
        <p:spPr/>
        <p:txBody>
          <a:bodyPr>
            <a:normAutofit/>
          </a:bodyPr>
          <a:lstStyle/>
          <a:p>
            <a:r>
              <a:rPr lang="en-US" dirty="0"/>
              <a:t>Motivation and Scope</a:t>
            </a:r>
          </a:p>
        </p:txBody>
      </p:sp>
      <p:sp>
        <p:nvSpPr>
          <p:cNvPr id="3" name="Content Placeholder 2">
            <a:extLst>
              <a:ext uri="{FF2B5EF4-FFF2-40B4-BE49-F238E27FC236}">
                <a16:creationId xmlns:a16="http://schemas.microsoft.com/office/drawing/2014/main" id="{F1A5B07D-92D3-4B6A-8CE3-61BDFEE8EF63}"/>
              </a:ext>
            </a:extLst>
          </p:cNvPr>
          <p:cNvSpPr>
            <a:spLocks noGrp="1"/>
          </p:cNvSpPr>
          <p:nvPr>
            <p:ph idx="1"/>
          </p:nvPr>
        </p:nvSpPr>
        <p:spPr/>
        <p:txBody>
          <a:bodyPr/>
          <a:lstStyle/>
          <a:p>
            <a:endParaRPr lang="en-US" sz="1800" spc="25" dirty="0">
              <a:solidFill>
                <a:srgbClr val="333333"/>
              </a:solidFill>
              <a:effectLst/>
              <a:latin typeface="Times New Roman" panose="02020603050405020304" pitchFamily="18" charset="0"/>
              <a:ea typeface="Times New Roman" panose="02020603050405020304" pitchFamily="18" charset="0"/>
            </a:endParaRPr>
          </a:p>
          <a:p>
            <a:r>
              <a:rPr lang="en-US" sz="1800" spc="25" dirty="0">
                <a:solidFill>
                  <a:srgbClr val="333333"/>
                </a:solidFill>
                <a:effectLst/>
                <a:latin typeface="Times New Roman" panose="02020603050405020304" pitchFamily="18" charset="0"/>
                <a:ea typeface="Times New Roman" panose="02020603050405020304" pitchFamily="18" charset="0"/>
              </a:rPr>
              <a:t>The project is to learn the working of shooting games like PUBG, and to understand how Artificial Intelligence (AI) works in game development. Additionally, the purpose of the project is to provide the society a game where they will enjoy having the combat with the opponent players in a more interesting and innovative way. We are hopeful that all these attributes are going to enhance our learning and skills towards the professional game development.</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43EB8ED4-083C-4F6A-BAAB-8B76193BC577}"/>
              </a:ext>
            </a:extLst>
          </p:cNvPr>
          <p:cNvSpPr>
            <a:spLocks noGrp="1"/>
          </p:cNvSpPr>
          <p:nvPr>
            <p:ph type="sldNum" sz="quarter" idx="12"/>
          </p:nvPr>
        </p:nvSpPr>
        <p:spPr/>
        <p:txBody>
          <a:bodyPr/>
          <a:lstStyle/>
          <a:p>
            <a:fld id="{21BAB6EE-EAEA-4561-8880-8DF9D3AB286A}" type="slidenum">
              <a:rPr lang="en-US" smtClean="0"/>
              <a:pPr/>
              <a:t>10</a:t>
            </a:fld>
            <a:endParaRPr lang="en-US"/>
          </a:p>
        </p:txBody>
      </p:sp>
      <p:sp>
        <p:nvSpPr>
          <p:cNvPr id="5" name="Rectangle 4">
            <a:extLst>
              <a:ext uri="{FF2B5EF4-FFF2-40B4-BE49-F238E27FC236}">
                <a16:creationId xmlns:a16="http://schemas.microsoft.com/office/drawing/2014/main" id="{4C32B270-A6C5-46B3-BE4F-6B363330378B}"/>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AB1A7B-D3DB-4FFA-9A57-60717B2AEC03}"/>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EF89FFB-DA06-4986-B2F8-37B9AE289C8C}"/>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6766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ctrTitle"/>
          </p:nvPr>
        </p:nvSpPr>
        <p:spPr>
          <a:xfrm>
            <a:off x="685800" y="228600"/>
            <a:ext cx="7772400" cy="685800"/>
          </a:xfrm>
        </p:spPr>
        <p:txBody>
          <a:bodyPr>
            <a:noAutofit/>
          </a:bodyPr>
          <a:lstStyle/>
          <a:p>
            <a:r>
              <a:rPr lang="en-US" sz="3600" u="sng" dirty="0">
                <a:latin typeface="Times New Roman" pitchFamily="18" charset="0"/>
                <a:cs typeface="Times New Roman" pitchFamily="18" charset="0"/>
                <a:sym typeface="+mn-ea"/>
              </a:rPr>
              <a:t>Related Work Comparison</a:t>
            </a:r>
            <a:endParaRPr lang="en-US" sz="3600" u="sng" dirty="0">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33795226"/>
              </p:ext>
            </p:extLst>
          </p:nvPr>
        </p:nvGraphicFramePr>
        <p:xfrm>
          <a:off x="685800" y="990600"/>
          <a:ext cx="7315208" cy="4640761"/>
        </p:xfrm>
        <a:graphic>
          <a:graphicData uri="http://schemas.openxmlformats.org/drawingml/2006/table">
            <a:tbl>
              <a:tblPr firstRow="1" firstCol="1" bandRow="1">
                <a:tableStyleId>{5C22544A-7EE6-4342-B048-85BDC9FD1C3A}</a:tableStyleId>
              </a:tblPr>
              <a:tblGrid>
                <a:gridCol w="914401">
                  <a:extLst>
                    <a:ext uri="{9D8B030D-6E8A-4147-A177-3AD203B41FA5}">
                      <a16:colId xmlns:a16="http://schemas.microsoft.com/office/drawing/2014/main" val="524623494"/>
                    </a:ext>
                  </a:extLst>
                </a:gridCol>
                <a:gridCol w="914401">
                  <a:extLst>
                    <a:ext uri="{9D8B030D-6E8A-4147-A177-3AD203B41FA5}">
                      <a16:colId xmlns:a16="http://schemas.microsoft.com/office/drawing/2014/main" val="413359223"/>
                    </a:ext>
                  </a:extLst>
                </a:gridCol>
                <a:gridCol w="914401">
                  <a:extLst>
                    <a:ext uri="{9D8B030D-6E8A-4147-A177-3AD203B41FA5}">
                      <a16:colId xmlns:a16="http://schemas.microsoft.com/office/drawing/2014/main" val="4008253158"/>
                    </a:ext>
                  </a:extLst>
                </a:gridCol>
                <a:gridCol w="914401">
                  <a:extLst>
                    <a:ext uri="{9D8B030D-6E8A-4147-A177-3AD203B41FA5}">
                      <a16:colId xmlns:a16="http://schemas.microsoft.com/office/drawing/2014/main" val="168947457"/>
                    </a:ext>
                  </a:extLst>
                </a:gridCol>
                <a:gridCol w="914401">
                  <a:extLst>
                    <a:ext uri="{9D8B030D-6E8A-4147-A177-3AD203B41FA5}">
                      <a16:colId xmlns:a16="http://schemas.microsoft.com/office/drawing/2014/main" val="798205351"/>
                    </a:ext>
                  </a:extLst>
                </a:gridCol>
                <a:gridCol w="914401">
                  <a:extLst>
                    <a:ext uri="{9D8B030D-6E8A-4147-A177-3AD203B41FA5}">
                      <a16:colId xmlns:a16="http://schemas.microsoft.com/office/drawing/2014/main" val="937354369"/>
                    </a:ext>
                  </a:extLst>
                </a:gridCol>
                <a:gridCol w="914401">
                  <a:extLst>
                    <a:ext uri="{9D8B030D-6E8A-4147-A177-3AD203B41FA5}">
                      <a16:colId xmlns:a16="http://schemas.microsoft.com/office/drawing/2014/main" val="1053042599"/>
                    </a:ext>
                  </a:extLst>
                </a:gridCol>
                <a:gridCol w="914401">
                  <a:extLst>
                    <a:ext uri="{9D8B030D-6E8A-4147-A177-3AD203B41FA5}">
                      <a16:colId xmlns:a16="http://schemas.microsoft.com/office/drawing/2014/main" val="453860540"/>
                    </a:ext>
                  </a:extLst>
                </a:gridCol>
              </a:tblGrid>
              <a:tr h="816996">
                <a:tc>
                  <a:txBody>
                    <a:bodyPr/>
                    <a:lstStyle/>
                    <a:p>
                      <a:pPr>
                        <a:spcAft>
                          <a:spcPts val="0"/>
                        </a:spcAft>
                      </a:pPr>
                      <a:r>
                        <a:rPr lang="en-US" sz="900" dirty="0">
                          <a:effectLst/>
                          <a:latin typeface="Times New Roman" panose="02020603050405020304" pitchFamily="18" charset="0"/>
                          <a:ea typeface="Times New Roman" panose="02020603050405020304" pitchFamily="18" charset="0"/>
                          <a:cs typeface="Arial" panose="020B0604020202020204" pitchFamily="34" charset="0"/>
                        </a:rPr>
                        <a:t>Games/Features</a:t>
                      </a:r>
                    </a:p>
                  </a:txBody>
                  <a:tcPr marL="54916" marR="54916" marT="0" marB="0" anchor="ctr"/>
                </a:tc>
                <a:tc>
                  <a:txBody>
                    <a:bodyPr/>
                    <a:lstStyle/>
                    <a:p>
                      <a:pPr algn="ctr">
                        <a:spcAft>
                          <a:spcPts val="0"/>
                        </a:spcAft>
                      </a:pPr>
                      <a:r>
                        <a:rPr lang="en-US" sz="900" dirty="0">
                          <a:effectLst/>
                          <a:latin typeface="Times New Roman" panose="02020603050405020304" pitchFamily="18" charset="0"/>
                          <a:ea typeface="Times New Roman" panose="02020603050405020304" pitchFamily="18" charset="0"/>
                          <a:cs typeface="Arial" panose="020B0604020202020204" pitchFamily="34" charset="0"/>
                        </a:rPr>
                        <a:t>Multiplayer</a:t>
                      </a:r>
                    </a:p>
                  </a:txBody>
                  <a:tcPr marL="54916" marR="54916" marT="0" marB="0" anchor="ctr"/>
                </a:tc>
                <a:tc>
                  <a:txBody>
                    <a:bodyPr/>
                    <a:lstStyle/>
                    <a:p>
                      <a:pPr algn="ctr">
                        <a:spcAft>
                          <a:spcPts val="0"/>
                        </a:spcAft>
                      </a:pPr>
                      <a:r>
                        <a:rPr lang="en-US" sz="900" dirty="0">
                          <a:effectLst/>
                          <a:latin typeface="Times New Roman" panose="02020603050405020304" pitchFamily="18" charset="0"/>
                          <a:ea typeface="Times New Roman" panose="02020603050405020304" pitchFamily="18" charset="0"/>
                          <a:cs typeface="Arial" panose="020B0604020202020204" pitchFamily="34" charset="0"/>
                        </a:rPr>
                        <a:t>3D</a:t>
                      </a:r>
                    </a:p>
                  </a:txBody>
                  <a:tcPr marL="54916" marR="54916" marT="0" marB="0" anchor="ctr"/>
                </a:tc>
                <a:tc>
                  <a:txBody>
                    <a:bodyPr/>
                    <a:lstStyle/>
                    <a:p>
                      <a:pPr algn="ctr">
                        <a:spcAft>
                          <a:spcPts val="0"/>
                        </a:spcAft>
                      </a:pPr>
                      <a:r>
                        <a:rPr lang="en-US" sz="900" dirty="0">
                          <a:effectLst/>
                        </a:rPr>
                        <a:t>Team Communication</a:t>
                      </a:r>
                    </a:p>
                  </a:txBody>
                  <a:tcPr marL="54916" marR="54916" marT="0" marB="0" anchor="ctr"/>
                </a:tc>
                <a:tc>
                  <a:txBody>
                    <a:bodyPr/>
                    <a:lstStyle/>
                    <a:p>
                      <a:pPr algn="ctr">
                        <a:spcAft>
                          <a:spcPts val="0"/>
                        </a:spcAft>
                      </a:pPr>
                      <a:r>
                        <a:rPr lang="en-US" sz="900" dirty="0">
                          <a:effectLst/>
                          <a:latin typeface="Times New Roman" panose="02020603050405020304" pitchFamily="18" charset="0"/>
                          <a:ea typeface="Times New Roman" panose="02020603050405020304" pitchFamily="18" charset="0"/>
                          <a:cs typeface="Arial" panose="020B0604020202020204" pitchFamily="34" charset="0"/>
                        </a:rPr>
                        <a:t>Character Abilities</a:t>
                      </a:r>
                    </a:p>
                  </a:txBody>
                  <a:tcPr marL="54916" marR="54916" marT="0" marB="0" anchor="ctr"/>
                </a:tc>
                <a:tc>
                  <a:txBody>
                    <a:bodyPr/>
                    <a:lstStyle/>
                    <a:p>
                      <a:pPr algn="ctr">
                        <a:spcAft>
                          <a:spcPts val="0"/>
                        </a:spcAft>
                      </a:pPr>
                      <a:r>
                        <a:rPr lang="en-US" sz="900" dirty="0">
                          <a:effectLst/>
                          <a:latin typeface="Times New Roman" panose="02020603050405020304" pitchFamily="18" charset="0"/>
                          <a:ea typeface="Times New Roman" panose="02020603050405020304" pitchFamily="18" charset="0"/>
                          <a:cs typeface="Arial" panose="020B0604020202020204" pitchFamily="34" charset="0"/>
                        </a:rPr>
                        <a:t>TPP/FPP</a:t>
                      </a:r>
                    </a:p>
                    <a:p>
                      <a:pPr algn="ctr">
                        <a:spcAft>
                          <a:spcPts val="0"/>
                        </a:spcAft>
                      </a:pPr>
                      <a:r>
                        <a:rPr lang="en-US" sz="900" dirty="0">
                          <a:effectLst/>
                          <a:latin typeface="Times New Roman" panose="02020603050405020304" pitchFamily="18" charset="0"/>
                          <a:ea typeface="Times New Roman" panose="02020603050405020304" pitchFamily="18" charset="0"/>
                          <a:cs typeface="Arial" panose="020B0604020202020204" pitchFamily="34" charset="0"/>
                        </a:rPr>
                        <a:t>Gameplay</a:t>
                      </a:r>
                    </a:p>
                  </a:txBody>
                  <a:tcPr marL="54916" marR="54916" marT="0" marB="0" anchor="ctr"/>
                </a:tc>
                <a:tc>
                  <a:txBody>
                    <a:bodyPr/>
                    <a:lstStyle/>
                    <a:p>
                      <a:pPr algn="ctr">
                        <a:spcAft>
                          <a:spcPts val="0"/>
                        </a:spcAft>
                      </a:pPr>
                      <a:r>
                        <a:rPr lang="en-US" sz="900" dirty="0">
                          <a:effectLst/>
                          <a:latin typeface="Times New Roman" panose="02020603050405020304" pitchFamily="18" charset="0"/>
                          <a:ea typeface="Times New Roman" panose="02020603050405020304" pitchFamily="18" charset="0"/>
                          <a:cs typeface="Arial" panose="020B0604020202020204" pitchFamily="34" charset="0"/>
                        </a:rPr>
                        <a:t>AI Bots</a:t>
                      </a:r>
                    </a:p>
                  </a:txBody>
                  <a:tcPr marL="54916" marR="54916" marT="0" marB="0" anchor="ctr"/>
                </a:tc>
                <a:tc>
                  <a:txBody>
                    <a:bodyPr/>
                    <a:lstStyle/>
                    <a:p>
                      <a:pPr algn="ctr">
                        <a:spcAft>
                          <a:spcPts val="0"/>
                        </a:spcAft>
                      </a:pPr>
                      <a:r>
                        <a:rPr lang="en-US" sz="900" dirty="0">
                          <a:effectLst/>
                          <a:latin typeface="Times New Roman" panose="02020603050405020304" pitchFamily="18" charset="0"/>
                          <a:ea typeface="Times New Roman" panose="02020603050405020304" pitchFamily="18" charset="0"/>
                          <a:cs typeface="Arial" panose="020B0604020202020204" pitchFamily="34" charset="0"/>
                        </a:rPr>
                        <a:t>Realistic Graphics</a:t>
                      </a:r>
                    </a:p>
                  </a:txBody>
                  <a:tcPr marL="54916" marR="54916" marT="0" marB="0" anchor="ctr"/>
                </a:tc>
                <a:extLst>
                  <a:ext uri="{0D108BD9-81ED-4DB2-BD59-A6C34878D82A}">
                    <a16:rowId xmlns:a16="http://schemas.microsoft.com/office/drawing/2014/main" val="2680154097"/>
                  </a:ext>
                </a:extLst>
              </a:tr>
              <a:tr h="764753">
                <a:tc>
                  <a:txBody>
                    <a:bodyPr/>
                    <a:lstStyle/>
                    <a:p>
                      <a:pPr>
                        <a:spcAft>
                          <a:spcPts val="0"/>
                        </a:spcAft>
                      </a:pPr>
                      <a:r>
                        <a:rPr lang="en-US" sz="900" dirty="0">
                          <a:effectLst/>
                        </a:rPr>
                        <a:t>Prop hunt Portable</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extLst>
                  <a:ext uri="{0D108BD9-81ED-4DB2-BD59-A6C34878D82A}">
                    <a16:rowId xmlns:a16="http://schemas.microsoft.com/office/drawing/2014/main" val="508474663"/>
                  </a:ext>
                </a:extLst>
              </a:tr>
              <a:tr h="764753">
                <a:tc>
                  <a:txBody>
                    <a:bodyPr/>
                    <a:lstStyle/>
                    <a:p>
                      <a:pPr>
                        <a:spcAft>
                          <a:spcPts val="0"/>
                        </a:spcAft>
                      </a:pPr>
                      <a:r>
                        <a:rPr lang="en-US" sz="900" dirty="0">
                          <a:effectLst/>
                        </a:rPr>
                        <a:t>H.I.D.E</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a:solidFill>
                            <a:srgbClr val="00B050"/>
                          </a:solidFill>
                          <a:effectLst/>
                        </a:rPr>
                        <a:t>✔</a:t>
                      </a:r>
                      <a:endParaRPr lang="en-US" sz="110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endParaRPr lang="en-US" sz="1100" dirty="0">
                        <a:solidFill>
                          <a:srgbClr val="00B050"/>
                        </a:solidFill>
                        <a:effectLst/>
                      </a:endParaRPr>
                    </a:p>
                    <a:p>
                      <a:pPr algn="ctr">
                        <a:spcAft>
                          <a:spcPts val="0"/>
                        </a:spcAft>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a:solidFill>
                            <a:srgbClr val="FF0000"/>
                          </a:solidFill>
                          <a:effectLst/>
                        </a:rPr>
                        <a:t>✖</a:t>
                      </a:r>
                      <a:endParaRPr lang="en-US" sz="11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a:solidFill>
                            <a:srgbClr val="FF0000"/>
                          </a:solidFill>
                          <a:effectLst/>
                        </a:rPr>
                        <a:t>✖</a:t>
                      </a:r>
                      <a:endParaRPr lang="en-US" sz="11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extLst>
                  <a:ext uri="{0D108BD9-81ED-4DB2-BD59-A6C34878D82A}">
                    <a16:rowId xmlns:a16="http://schemas.microsoft.com/office/drawing/2014/main" val="4070516514"/>
                  </a:ext>
                </a:extLst>
              </a:tr>
              <a:tr h="764753">
                <a:tc>
                  <a:txBody>
                    <a:bodyPr/>
                    <a:lstStyle/>
                    <a:p>
                      <a:pPr>
                        <a:spcAft>
                          <a:spcPts val="0"/>
                        </a:spcAft>
                      </a:pPr>
                      <a:r>
                        <a:rPr lang="en-US" sz="900" dirty="0">
                          <a:effectLst/>
                        </a:rPr>
                        <a:t>Prop Hunt Mobile</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a:solidFill>
                            <a:srgbClr val="00B050"/>
                          </a:solidFill>
                          <a:effectLst/>
                        </a:rPr>
                        <a:t>✔</a:t>
                      </a:r>
                      <a:endParaRPr lang="en-US" sz="110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extLst>
                  <a:ext uri="{0D108BD9-81ED-4DB2-BD59-A6C34878D82A}">
                    <a16:rowId xmlns:a16="http://schemas.microsoft.com/office/drawing/2014/main" val="3667331276"/>
                  </a:ext>
                </a:extLst>
              </a:tr>
              <a:tr h="764753">
                <a:tc>
                  <a:txBody>
                    <a:bodyPr/>
                    <a:lstStyle/>
                    <a:p>
                      <a:pPr>
                        <a:spcAft>
                          <a:spcPts val="0"/>
                        </a:spcAft>
                      </a:pPr>
                      <a:r>
                        <a:rPr lang="en-US" sz="900" dirty="0">
                          <a:effectLst/>
                        </a:rPr>
                        <a:t>Hide Online</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FF000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effectLst/>
                        </a:rPr>
                        <a:t>✖</a:t>
                      </a: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extLst>
                  <a:ext uri="{0D108BD9-81ED-4DB2-BD59-A6C34878D82A}">
                    <a16:rowId xmlns:a16="http://schemas.microsoft.com/office/drawing/2014/main" val="201799528"/>
                  </a:ext>
                </a:extLst>
              </a:tr>
              <a:tr h="764753">
                <a:tc>
                  <a:txBody>
                    <a:bodyPr/>
                    <a:lstStyle/>
                    <a:p>
                      <a:pPr>
                        <a:spcAft>
                          <a:spcPts val="0"/>
                        </a:spcAft>
                      </a:pPr>
                      <a:r>
                        <a:rPr lang="en-US" sz="900" dirty="0">
                          <a:effectLst/>
                        </a:rPr>
                        <a:t>Shoot At Sight(OUR)</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00B050"/>
                          </a:solidFill>
                          <a:effectLst/>
                        </a:rPr>
                        <a:t>✔v</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algn="ctr">
                        <a:spcAft>
                          <a:spcPts val="0"/>
                        </a:spcAft>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00B05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00B05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rgbClr val="00B05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0B050"/>
                          </a:solidFill>
                          <a:effectLst/>
                        </a:rPr>
                        <a:t>✔</a:t>
                      </a: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spcAft>
                          <a:spcPts val="0"/>
                        </a:spcAft>
                      </a:pPr>
                      <a:endParaRPr lang="en-US" sz="1100" dirty="0">
                        <a:solidFill>
                          <a:srgbClr val="00B05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4916" marR="54916" marT="0" marB="0" anchor="ctr"/>
                </a:tc>
                <a:extLst>
                  <a:ext uri="{0D108BD9-81ED-4DB2-BD59-A6C34878D82A}">
                    <a16:rowId xmlns:a16="http://schemas.microsoft.com/office/drawing/2014/main" val="306405704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title"/>
          </p:nvPr>
        </p:nvSpPr>
        <p:spPr/>
        <p:txBody>
          <a:bodyPr/>
          <a:lstStyle/>
          <a:p>
            <a:r>
              <a:rPr lang="en-US" u="sng" dirty="0">
                <a:latin typeface="Times New Roman" pitchFamily="18" charset="0"/>
                <a:cs typeface="Times New Roman" pitchFamily="18" charset="0"/>
                <a:sym typeface="+mn-ea"/>
              </a:rPr>
              <a:t>System Architecture and Features</a:t>
            </a:r>
            <a:endParaRPr lang="en-US" u="sng" dirty="0">
              <a:latin typeface="Times New Roman" pitchFamily="18" charset="0"/>
              <a:cs typeface="Times New Roman" pitchFamily="18" charset="0"/>
            </a:endParaRPr>
          </a:p>
        </p:txBody>
      </p:sp>
      <p:pic>
        <p:nvPicPr>
          <p:cNvPr id="3" name="Content Placeholder 2" descr="A close up of a map&#10;&#10;Description automatically generated">
            <a:extLst>
              <a:ext uri="{FF2B5EF4-FFF2-40B4-BE49-F238E27FC236}">
                <a16:creationId xmlns:a16="http://schemas.microsoft.com/office/drawing/2014/main" id="{E214611D-7675-4158-8173-17AFA154DB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600" y="1326944"/>
            <a:ext cx="5486400" cy="4572206"/>
          </a:xfrm>
        </p:spPr>
      </p:pic>
      <p:sp>
        <p:nvSpPr>
          <p:cNvPr id="16" name="Slide Number Placeholder 15"/>
          <p:cNvSpPr>
            <a:spLocks noGrp="1"/>
          </p:cNvSpPr>
          <p:nvPr>
            <p:ph type="sldNum" sz="quarter" idx="12"/>
          </p:nvPr>
        </p:nvSpPr>
        <p:spPr/>
        <p:txBody>
          <a:bodyPr/>
          <a:lstStyle/>
          <a:p>
            <a:fld id="{21BAB6EE-EAEA-4561-8880-8DF9D3AB286A}"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EE49-33D6-48FF-9667-C8B799D35123}"/>
              </a:ext>
            </a:extLst>
          </p:cNvPr>
          <p:cNvSpPr>
            <a:spLocks noGrp="1"/>
          </p:cNvSpPr>
          <p:nvPr>
            <p:ph type="title"/>
          </p:nvPr>
        </p:nvSpPr>
        <p:spPr/>
        <p:txBody>
          <a:bodyPr>
            <a:normAutofit/>
          </a:bodyPr>
          <a:lstStyle/>
          <a:p>
            <a:r>
              <a:rPr lang="en-US" dirty="0"/>
              <a:t>Cont..</a:t>
            </a:r>
          </a:p>
        </p:txBody>
      </p:sp>
      <p:pic>
        <p:nvPicPr>
          <p:cNvPr id="6" name="Content Placeholder 5" descr="A close up of a map&#10;&#10;Description automatically generated">
            <a:extLst>
              <a:ext uri="{FF2B5EF4-FFF2-40B4-BE49-F238E27FC236}">
                <a16:creationId xmlns:a16="http://schemas.microsoft.com/office/drawing/2014/main" id="{82B04F92-AA39-4C67-B11B-2738F21FC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417638"/>
            <a:ext cx="6891842" cy="4724400"/>
          </a:xfrm>
        </p:spPr>
      </p:pic>
      <p:sp>
        <p:nvSpPr>
          <p:cNvPr id="4" name="Slide Number Placeholder 3">
            <a:extLst>
              <a:ext uri="{FF2B5EF4-FFF2-40B4-BE49-F238E27FC236}">
                <a16:creationId xmlns:a16="http://schemas.microsoft.com/office/drawing/2014/main" id="{F6141D81-C5E9-491A-9437-23F7FC0CBF69}"/>
              </a:ext>
            </a:extLst>
          </p:cNvPr>
          <p:cNvSpPr>
            <a:spLocks noGrp="1"/>
          </p:cNvSpPr>
          <p:nvPr>
            <p:ph type="sldNum" sz="quarter" idx="12"/>
          </p:nvPr>
        </p:nvSpPr>
        <p:spPr/>
        <p:txBody>
          <a:bodyPr/>
          <a:lstStyle/>
          <a:p>
            <a:fld id="{21BAB6EE-EAEA-4561-8880-8DF9D3AB286A}" type="slidenum">
              <a:rPr lang="en-US" smtClean="0"/>
              <a:pPr/>
              <a:t>13</a:t>
            </a:fld>
            <a:endParaRPr lang="en-US"/>
          </a:p>
        </p:txBody>
      </p:sp>
      <p:sp>
        <p:nvSpPr>
          <p:cNvPr id="5" name="Rectangle 4">
            <a:extLst>
              <a:ext uri="{FF2B5EF4-FFF2-40B4-BE49-F238E27FC236}">
                <a16:creationId xmlns:a16="http://schemas.microsoft.com/office/drawing/2014/main" id="{C4FF83B7-CA48-480B-813F-86C01B16BF75}"/>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0E689B-3D55-4263-94FF-604D0172E7B6}"/>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379DCC7-F4D6-4170-843E-28215E26BD13}"/>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301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title"/>
          </p:nvPr>
        </p:nvSpPr>
        <p:spPr>
          <a:xfrm>
            <a:off x="381000" y="152400"/>
            <a:ext cx="8229600" cy="1143000"/>
          </a:xfrm>
        </p:spPr>
        <p:txBody>
          <a:bodyPr/>
          <a:lstStyle/>
          <a:p>
            <a:r>
              <a:rPr lang="en-US" u="sng" dirty="0">
                <a:latin typeface="Times New Roman" pitchFamily="18" charset="0"/>
                <a:cs typeface="Times New Roman" pitchFamily="18" charset="0"/>
                <a:sym typeface="+mn-ea"/>
              </a:rPr>
              <a:t>Goals and Objectives</a:t>
            </a:r>
            <a:r>
              <a:rPr lang="en-US" dirty="0">
                <a:latin typeface="Times New Roman" pitchFamily="18" charset="0"/>
                <a:cs typeface="Times New Roman" pitchFamily="18" charset="0"/>
                <a:sym typeface="+mn-ea"/>
              </a:rPr>
              <a:t> </a:t>
            </a:r>
            <a:endParaRPr lang="en-US" dirty="0">
              <a:latin typeface="Times New Roman" pitchFamily="18" charset="0"/>
              <a:cs typeface="Times New Roman" pitchFamily="18" charset="0"/>
            </a:endParaRPr>
          </a:p>
        </p:txBody>
      </p:sp>
      <p:sp>
        <p:nvSpPr>
          <p:cNvPr id="18" name="Content Placeholder 2"/>
          <p:cNvSpPr>
            <a:spLocks noGrp="1"/>
          </p:cNvSpPr>
          <p:nvPr>
            <p:ph idx="1"/>
          </p:nvPr>
        </p:nvSpPr>
        <p:spPr>
          <a:xfrm>
            <a:off x="457200" y="1447800"/>
            <a:ext cx="8229600" cy="4678363"/>
          </a:xfrm>
        </p:spPr>
        <p:txBody>
          <a:bodyPr>
            <a:normAutofit/>
          </a:bodyPr>
          <a:lstStyle/>
          <a:p>
            <a:pPr marL="0" marR="0" indent="0" algn="just">
              <a:spcBef>
                <a:spcPts val="600"/>
              </a:spcBef>
              <a:spcAft>
                <a:spcPts val="1200"/>
              </a:spcAft>
              <a:buNone/>
              <a:tabLst>
                <a:tab pos="57150" algn="l"/>
              </a:tabLst>
            </a:pPr>
            <a:r>
              <a:rPr lang="en-IE" sz="1800" spc="25" dirty="0">
                <a:solidFill>
                  <a:srgbClr val="333333"/>
                </a:solidFill>
                <a:effectLst/>
                <a:latin typeface="nunito_sansregular"/>
                <a:ea typeface="Times New Roman" panose="02020603050405020304" pitchFamily="18" charset="0"/>
              </a:rPr>
              <a:t>We will introduce some of these features in this game, which are enlisted below.</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600"/>
              </a:spcBef>
              <a:spcAft>
                <a:spcPts val="0"/>
              </a:spcAft>
              <a:buFont typeface="Symbol" panose="05050102010706020507" pitchFamily="18" charset="2"/>
              <a:buChar char=""/>
              <a:tabLst>
                <a:tab pos="57150" algn="l"/>
              </a:tabLst>
            </a:pPr>
            <a:r>
              <a:rPr lang="en-IE" sz="1800" spc="25" dirty="0">
                <a:solidFill>
                  <a:srgbClr val="333333"/>
                </a:solidFill>
                <a:effectLst/>
                <a:latin typeface="nunito_sansregular"/>
                <a:ea typeface="Times New Roman" panose="02020603050405020304" pitchFamily="18" charset="0"/>
              </a:rPr>
              <a:t>Multiplayer gaming.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57150" algn="l"/>
              </a:tabLst>
            </a:pPr>
            <a:r>
              <a:rPr lang="en-IE" sz="1800" spc="25" dirty="0">
                <a:solidFill>
                  <a:srgbClr val="333333"/>
                </a:solidFill>
                <a:effectLst/>
                <a:latin typeface="nunito_sansregular"/>
                <a:ea typeface="Times New Roman" panose="02020603050405020304" pitchFamily="18" charset="0"/>
              </a:rPr>
              <a:t>Both TPP and FPP modes.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57150" algn="l"/>
              </a:tabLst>
            </a:pPr>
            <a:r>
              <a:rPr lang="en-IE" sz="1800" spc="25" dirty="0">
                <a:solidFill>
                  <a:srgbClr val="333333"/>
                </a:solidFill>
                <a:effectLst/>
                <a:latin typeface="nunito_sansregular"/>
                <a:ea typeface="Times New Roman" panose="02020603050405020304" pitchFamily="18" charset="0"/>
              </a:rPr>
              <a:t>Realistic graphics.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57150" algn="l"/>
              </a:tabLst>
            </a:pPr>
            <a:r>
              <a:rPr lang="en-IE" sz="1800" spc="25" dirty="0">
                <a:solidFill>
                  <a:srgbClr val="333333"/>
                </a:solidFill>
                <a:effectLst/>
                <a:latin typeface="nunito_sansregular"/>
                <a:ea typeface="Times New Roman" panose="02020603050405020304" pitchFamily="18" charset="0"/>
              </a:rPr>
              <a:t>Team communication.</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57150" algn="l"/>
              </a:tabLst>
            </a:pPr>
            <a:r>
              <a:rPr lang="en-IE" sz="1800" spc="25" dirty="0">
                <a:solidFill>
                  <a:srgbClr val="333333"/>
                </a:solidFill>
                <a:effectLst/>
                <a:latin typeface="nunito_sansregular"/>
                <a:ea typeface="Times New Roman" panose="02020603050405020304" pitchFamily="18" charset="0"/>
              </a:rPr>
              <a:t>In Team A each player will have different qualities &amp; special abilities.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tabLst>
                <a:tab pos="57150" algn="l"/>
              </a:tabLst>
            </a:pPr>
            <a:r>
              <a:rPr lang="en-IE" sz="1800" spc="25" dirty="0">
                <a:solidFill>
                  <a:srgbClr val="333333"/>
                </a:solidFill>
                <a:effectLst/>
                <a:latin typeface="nunito_sansregular"/>
                <a:ea typeface="Times New Roman" panose="02020603050405020304" pitchFamily="18" charset="0"/>
              </a:rPr>
              <a:t>In Team B each player will have ability to transform themselves into other objects.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1200"/>
              </a:spcAft>
              <a:buFont typeface="Symbol" panose="05050102010706020507" pitchFamily="18" charset="2"/>
              <a:buChar char=""/>
              <a:tabLst>
                <a:tab pos="57150" algn="l"/>
              </a:tabLst>
            </a:pPr>
            <a:r>
              <a:rPr lang="en-IE" sz="1800" spc="25" dirty="0">
                <a:solidFill>
                  <a:srgbClr val="333333"/>
                </a:solidFill>
                <a:effectLst/>
                <a:latin typeface="nunito_sansregular"/>
                <a:ea typeface="Times New Roman" panose="02020603050405020304" pitchFamily="18" charset="0"/>
              </a:rPr>
              <a:t>Enemy will fight on the base of artificial intelligence, in case of no online player.</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16" name="Slide Number Placeholder 15"/>
          <p:cNvSpPr>
            <a:spLocks noGrp="1"/>
          </p:cNvSpPr>
          <p:nvPr>
            <p:ph type="sldNum" sz="quarter" idx="12"/>
          </p:nvPr>
        </p:nvSpPr>
        <p:spPr/>
        <p:txBody>
          <a:bodyPr/>
          <a:lstStyle/>
          <a:p>
            <a:fld id="{21BAB6EE-EAEA-4561-8880-8DF9D3AB286A}"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title"/>
          </p:nvPr>
        </p:nvSpPr>
        <p:spPr>
          <a:xfrm>
            <a:off x="1828800" y="198932"/>
            <a:ext cx="4953000" cy="486867"/>
          </a:xfrm>
        </p:spPr>
        <p:txBody>
          <a:bodyPr>
            <a:normAutofit fontScale="90000"/>
          </a:bodyPr>
          <a:lstStyle/>
          <a:p>
            <a:r>
              <a:rPr lang="en-US" dirty="0">
                <a:latin typeface="Times New Roman" pitchFamily="18" charset="0"/>
                <a:cs typeface="Times New Roman" pitchFamily="18" charset="0"/>
                <a:sym typeface="+mn-ea"/>
              </a:rPr>
              <a:t> </a:t>
            </a:r>
            <a:r>
              <a:rPr lang="en-US" u="sng" dirty="0">
                <a:latin typeface="Times New Roman" pitchFamily="18" charset="0"/>
                <a:cs typeface="Times New Roman" pitchFamily="18" charset="0"/>
                <a:sym typeface="+mn-ea"/>
              </a:rPr>
              <a:t>Individual Tasks</a:t>
            </a:r>
            <a:endParaRPr lang="en-US" u="sng" dirty="0">
              <a:latin typeface="Times New Roman" pitchFamily="18" charset="0"/>
              <a:cs typeface="Times New Roman" pitchFamily="18" charset="0"/>
            </a:endParaRPr>
          </a:p>
        </p:txBody>
      </p:sp>
      <p:sp>
        <p:nvSpPr>
          <p:cNvPr id="18" name="Content Placeholder 2"/>
          <p:cNvSpPr>
            <a:spLocks noGrp="1"/>
          </p:cNvSpPr>
          <p:nvPr>
            <p:ph idx="1"/>
          </p:nvPr>
        </p:nvSpPr>
        <p:spPr>
          <a:xfrm>
            <a:off x="433387" y="838200"/>
            <a:ext cx="8229600" cy="4359771"/>
          </a:xfrm>
        </p:spPr>
        <p:txBody>
          <a:bodyPr>
            <a:normAutofit/>
          </a:bodyPr>
          <a:lstStyle/>
          <a:p>
            <a:pPr marL="0" indent="0">
              <a:buNone/>
            </a:pPr>
            <a:endParaRPr lang="en-US" dirty="0"/>
          </a:p>
          <a:p>
            <a:endParaRPr lang="en-US" dirty="0"/>
          </a:p>
        </p:txBody>
      </p:sp>
      <p:sp>
        <p:nvSpPr>
          <p:cNvPr id="16" name="Slide Number Placeholder 15"/>
          <p:cNvSpPr>
            <a:spLocks noGrp="1"/>
          </p:cNvSpPr>
          <p:nvPr>
            <p:ph type="sldNum" sz="quarter" idx="12"/>
          </p:nvPr>
        </p:nvSpPr>
        <p:spPr/>
        <p:txBody>
          <a:bodyPr/>
          <a:lstStyle/>
          <a:p>
            <a:fld id="{21BAB6EE-EAEA-4561-8880-8DF9D3AB286A}" type="slidenum">
              <a:rPr lang="en-US" smtClean="0"/>
              <a:pPr/>
              <a:t>15</a:t>
            </a:fld>
            <a:endParaRPr lang="en-US"/>
          </a:p>
        </p:txBody>
      </p:sp>
      <p:pic>
        <p:nvPicPr>
          <p:cNvPr id="5" name="Picture 4" descr="A screenshot of a cell phone&#10;&#10;Description automatically generated">
            <a:extLst>
              <a:ext uri="{FF2B5EF4-FFF2-40B4-BE49-F238E27FC236}">
                <a16:creationId xmlns:a16="http://schemas.microsoft.com/office/drawing/2014/main" id="{70F44652-F664-482E-92A2-DE4BF11C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71574"/>
            <a:ext cx="7010400" cy="4727575"/>
          </a:xfrm>
          <a:prstGeom prst="rect">
            <a:avLst/>
          </a:prstGeom>
        </p:spPr>
      </p:pic>
    </p:spTree>
    <p:extLst>
      <p:ext uri="{BB962C8B-B14F-4D97-AF65-F5344CB8AC3E}">
        <p14:creationId xmlns:p14="http://schemas.microsoft.com/office/powerpoint/2010/main" val="2286612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u="sng" dirty="0">
                <a:latin typeface="Times New Roman" panose="02020603050405020304" pitchFamily="18" charset="0"/>
                <a:cs typeface="Times New Roman" panose="02020603050405020304" pitchFamily="18" charset="0"/>
              </a:rPr>
              <a:t>Gantt Chart</a:t>
            </a:r>
          </a:p>
        </p:txBody>
      </p:sp>
      <p:pic>
        <p:nvPicPr>
          <p:cNvPr id="8" name="Content Placeholder 7" descr="A screenshot of a cell phone&#10;&#10;Description automatically generated">
            <a:extLst>
              <a:ext uri="{FF2B5EF4-FFF2-40B4-BE49-F238E27FC236}">
                <a16:creationId xmlns:a16="http://schemas.microsoft.com/office/drawing/2014/main" id="{842745E2-A542-46B3-A0D2-FD2D37A0DE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341093"/>
            <a:ext cx="7395339" cy="4938712"/>
          </a:xfrm>
        </p:spPr>
      </p:pic>
      <p:sp>
        <p:nvSpPr>
          <p:cNvPr id="4" name="Slide Number Placeholder 3"/>
          <p:cNvSpPr>
            <a:spLocks noGrp="1"/>
          </p:cNvSpPr>
          <p:nvPr>
            <p:ph type="sldNum" sz="quarter" idx="12"/>
          </p:nvPr>
        </p:nvSpPr>
        <p:spPr/>
        <p:txBody>
          <a:bodyPr/>
          <a:lstStyle/>
          <a:p>
            <a:fld id="{21BAB6EE-EAEA-4561-8880-8DF9D3AB286A}" type="slidenum">
              <a:rPr lang="en-US" smtClean="0"/>
              <a:pPr/>
              <a:t>16</a:t>
            </a:fld>
            <a:endParaRPr lang="en-US"/>
          </a:p>
        </p:txBody>
      </p:sp>
      <p:sp>
        <p:nvSpPr>
          <p:cNvPr id="5" name="Rectangle 4"/>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A75ACAC-83A0-4961-84B9-0570F041796D}"/>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3756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8" name="Title 1"/>
          <p:cNvSpPr>
            <a:spLocks noGrp="1"/>
          </p:cNvSpPr>
          <p:nvPr>
            <p:ph type="title"/>
          </p:nvPr>
        </p:nvSpPr>
        <p:spPr>
          <a:xfrm>
            <a:off x="457200" y="228600"/>
            <a:ext cx="8229600" cy="1096962"/>
          </a:xfrm>
        </p:spPr>
        <p:txBody>
          <a:bodyPr>
            <a:normAutofit fontScale="90000"/>
          </a:bodyPr>
          <a:lstStyle/>
          <a:p>
            <a:br>
              <a:rPr lang="en-US" u="sng" dirty="0">
                <a:latin typeface="Times New Roman" pitchFamily="18" charset="0"/>
                <a:cs typeface="Times New Roman" pitchFamily="18" charset="0"/>
                <a:sym typeface="+mn-ea"/>
              </a:rPr>
            </a:br>
            <a:r>
              <a:rPr lang="en-US" u="sng" dirty="0">
                <a:latin typeface="Times New Roman" pitchFamily="18" charset="0"/>
                <a:cs typeface="Times New Roman" pitchFamily="18" charset="0"/>
                <a:sym typeface="+mn-ea"/>
              </a:rPr>
              <a:t>Tools and Technologies</a:t>
            </a:r>
            <a:br>
              <a:rPr lang="en-US" dirty="0"/>
            </a:br>
            <a:endParaRPr lang="en-US" dirty="0"/>
          </a:p>
        </p:txBody>
      </p:sp>
      <p:pic>
        <p:nvPicPr>
          <p:cNvPr id="3" name="Content Placeholder 2">
            <a:extLst>
              <a:ext uri="{FF2B5EF4-FFF2-40B4-BE49-F238E27FC236}">
                <a16:creationId xmlns:a16="http://schemas.microsoft.com/office/drawing/2014/main" id="{E77ADA6C-F5A2-4001-A0B5-C52076F18C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0" y="1425299"/>
            <a:ext cx="6629399" cy="3222901"/>
          </a:xfrm>
        </p:spPr>
      </p:pic>
      <p:sp>
        <p:nvSpPr>
          <p:cNvPr id="16" name="Slide Number Placeholder 15"/>
          <p:cNvSpPr>
            <a:spLocks noGrp="1"/>
          </p:cNvSpPr>
          <p:nvPr>
            <p:ph type="sldNum" sz="quarter" idx="12"/>
          </p:nvPr>
        </p:nvSpPr>
        <p:spPr/>
        <p:txBody>
          <a:bodyPr/>
          <a:lstStyle/>
          <a:p>
            <a:fld id="{21BAB6EE-EAEA-4561-8880-8DF9D3AB286A}"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D1DD4-65F8-4F2E-8BE4-525D613EE56E}"/>
              </a:ext>
            </a:extLst>
          </p:cNvPr>
          <p:cNvSpPr>
            <a:spLocks noGrp="1"/>
          </p:cNvSpPr>
          <p:nvPr>
            <p:ph type="title"/>
          </p:nvPr>
        </p:nvSpPr>
        <p:spPr/>
        <p:txBody>
          <a:bodyPr/>
          <a:lstStyle/>
          <a:p>
            <a:r>
              <a:rPr lang="en-US" dirty="0"/>
              <a:t>Work Update</a:t>
            </a:r>
          </a:p>
        </p:txBody>
      </p:sp>
      <p:sp>
        <p:nvSpPr>
          <p:cNvPr id="4" name="Slide Number Placeholder 3">
            <a:extLst>
              <a:ext uri="{FF2B5EF4-FFF2-40B4-BE49-F238E27FC236}">
                <a16:creationId xmlns:a16="http://schemas.microsoft.com/office/drawing/2014/main" id="{9456D66D-B304-488F-9FFC-762F0458521A}"/>
              </a:ext>
            </a:extLst>
          </p:cNvPr>
          <p:cNvSpPr>
            <a:spLocks noGrp="1"/>
          </p:cNvSpPr>
          <p:nvPr>
            <p:ph type="sldNum" sz="quarter" idx="12"/>
          </p:nvPr>
        </p:nvSpPr>
        <p:spPr/>
        <p:txBody>
          <a:bodyPr/>
          <a:lstStyle/>
          <a:p>
            <a:fld id="{21BAB6EE-EAEA-4561-8880-8DF9D3AB286A}" type="slidenum">
              <a:rPr lang="en-US" smtClean="0"/>
              <a:pPr/>
              <a:t>18</a:t>
            </a:fld>
            <a:endParaRPr lang="en-US"/>
          </a:p>
        </p:txBody>
      </p:sp>
      <p:sp>
        <p:nvSpPr>
          <p:cNvPr id="6" name="Rectangle 5">
            <a:extLst>
              <a:ext uri="{FF2B5EF4-FFF2-40B4-BE49-F238E27FC236}">
                <a16:creationId xmlns:a16="http://schemas.microsoft.com/office/drawing/2014/main" id="{82C63C93-2889-4F67-B357-A7D78C04639E}"/>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A2D5EA4-66B6-48FF-9433-0327C25F15EE}"/>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A96930B-66DA-481A-B5FC-CCD647447CE1}"/>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Content Placeholder 39" descr="Text&#10;&#10;Description automatically generated">
            <a:extLst>
              <a:ext uri="{FF2B5EF4-FFF2-40B4-BE49-F238E27FC236}">
                <a16:creationId xmlns:a16="http://schemas.microsoft.com/office/drawing/2014/main" id="{4CBB4B33-80F5-45A5-AC53-EC60DEBBAC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05055"/>
            <a:ext cx="8229600" cy="4316253"/>
          </a:xfrm>
        </p:spPr>
      </p:pic>
    </p:spTree>
    <p:extLst>
      <p:ext uri="{BB962C8B-B14F-4D97-AF65-F5344CB8AC3E}">
        <p14:creationId xmlns:p14="http://schemas.microsoft.com/office/powerpoint/2010/main" val="1962075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FD78-B19D-41E4-886B-185D18D93203}"/>
              </a:ext>
            </a:extLst>
          </p:cNvPr>
          <p:cNvSpPr>
            <a:spLocks noGrp="1"/>
          </p:cNvSpPr>
          <p:nvPr>
            <p:ph type="title"/>
          </p:nvPr>
        </p:nvSpPr>
        <p:spPr/>
        <p:txBody>
          <a:bodyPr/>
          <a:lstStyle/>
          <a:p>
            <a:r>
              <a:rPr lang="en-US" dirty="0"/>
              <a:t>Cont..</a:t>
            </a:r>
          </a:p>
        </p:txBody>
      </p:sp>
      <p:sp>
        <p:nvSpPr>
          <p:cNvPr id="4" name="Slide Number Placeholder 3">
            <a:extLst>
              <a:ext uri="{FF2B5EF4-FFF2-40B4-BE49-F238E27FC236}">
                <a16:creationId xmlns:a16="http://schemas.microsoft.com/office/drawing/2014/main" id="{8151126F-9321-4CA5-800E-1E1BF8D3B413}"/>
              </a:ext>
            </a:extLst>
          </p:cNvPr>
          <p:cNvSpPr>
            <a:spLocks noGrp="1"/>
          </p:cNvSpPr>
          <p:nvPr>
            <p:ph type="sldNum" sz="quarter" idx="12"/>
          </p:nvPr>
        </p:nvSpPr>
        <p:spPr/>
        <p:txBody>
          <a:bodyPr/>
          <a:lstStyle/>
          <a:p>
            <a:fld id="{21BAB6EE-EAEA-4561-8880-8DF9D3AB286A}" type="slidenum">
              <a:rPr lang="en-US" smtClean="0"/>
              <a:pPr/>
              <a:t>19</a:t>
            </a:fld>
            <a:endParaRPr lang="en-US"/>
          </a:p>
        </p:txBody>
      </p:sp>
      <p:sp>
        <p:nvSpPr>
          <p:cNvPr id="7" name="Rectangle 6">
            <a:extLst>
              <a:ext uri="{FF2B5EF4-FFF2-40B4-BE49-F238E27FC236}">
                <a16:creationId xmlns:a16="http://schemas.microsoft.com/office/drawing/2014/main" id="{2ED7A238-20E3-431A-A393-0949F30EFA3E}"/>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D923A0E-FE11-410F-A3FE-8F6E5BE2FB29}"/>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E2F433-A37F-4FF2-9315-9D9B4E3E907B}"/>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Content Placeholder 35" descr="A picture containing snow, skiing, outdoor, window&#10;&#10;Description automatically generated">
            <a:extLst>
              <a:ext uri="{FF2B5EF4-FFF2-40B4-BE49-F238E27FC236}">
                <a16:creationId xmlns:a16="http://schemas.microsoft.com/office/drawing/2014/main" id="{53C8D665-2A8F-4108-82A7-55A4158C88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05055"/>
            <a:ext cx="8229600" cy="4316253"/>
          </a:xfrm>
        </p:spPr>
      </p:pic>
    </p:spTree>
    <p:extLst>
      <p:ext uri="{BB962C8B-B14F-4D97-AF65-F5344CB8AC3E}">
        <p14:creationId xmlns:p14="http://schemas.microsoft.com/office/powerpoint/2010/main" val="164513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733800" y="914400"/>
            <a:ext cx="1302336" cy="1298448"/>
          </a:xfrm>
          <a:prstGeom prst="rect">
            <a:avLst/>
          </a:prstGeom>
        </p:spPr>
      </p:pic>
      <p:sp>
        <p:nvSpPr>
          <p:cNvPr id="2" name="Title 1"/>
          <p:cNvSpPr>
            <a:spLocks noGrp="1"/>
          </p:cNvSpPr>
          <p:nvPr>
            <p:ph type="title"/>
          </p:nvPr>
        </p:nvSpPr>
        <p:spPr>
          <a:xfrm>
            <a:off x="330958" y="-96699"/>
            <a:ext cx="8229600" cy="1143000"/>
          </a:xfrm>
        </p:spPr>
        <p:txBody>
          <a:bodyPr>
            <a:noAutofit/>
          </a:bodyPr>
          <a:lstStyle/>
          <a:p>
            <a:r>
              <a:rPr lang="en-US" sz="2400" dirty="0">
                <a:latin typeface="Times New Roman" panose="02020603050405020304" pitchFamily="18" charset="0"/>
                <a:cs typeface="Times New Roman" panose="02020603050405020304" pitchFamily="18" charset="0"/>
              </a:rPr>
              <a:t>Dr. Smart: Digital Diagnostician</a:t>
            </a:r>
          </a:p>
        </p:txBody>
      </p:sp>
      <p:sp>
        <p:nvSpPr>
          <p:cNvPr id="10" name="Slide Number Placeholder 9"/>
          <p:cNvSpPr>
            <a:spLocks noGrp="1"/>
          </p:cNvSpPr>
          <p:nvPr>
            <p:ph type="sldNum" sz="quarter" idx="12"/>
          </p:nvPr>
        </p:nvSpPr>
        <p:spPr/>
        <p:txBody>
          <a:bodyPr/>
          <a:lstStyle/>
          <a:p>
            <a:fld id="{21BAB6EE-EAEA-4561-8880-8DF9D3AB286A}" type="slidenum">
              <a:rPr lang="en-US" smtClean="0"/>
              <a:pPr/>
              <a:t>2</a:t>
            </a:fld>
            <a:endParaRPr lang="en-US"/>
          </a:p>
        </p:txBody>
      </p:sp>
      <p:sp>
        <p:nvSpPr>
          <p:cNvPr id="5" name="Rectangle 4"/>
          <p:cNvSpPr/>
          <p:nvPr/>
        </p:nvSpPr>
        <p:spPr>
          <a:xfrm>
            <a:off x="0" y="1905000"/>
            <a:ext cx="8763000" cy="4401205"/>
          </a:xfrm>
          <a:prstGeom prst="rect">
            <a:avLst/>
          </a:prstGeom>
        </p:spPr>
        <p:txBody>
          <a:bodyPr wrap="square">
            <a:spAutoFit/>
          </a:bodyPr>
          <a:lstStyle/>
          <a:p>
            <a:pPr algn="ctr"/>
            <a:br>
              <a:rPr lang="en-US" sz="2000" b="1" u="sng" dirty="0">
                <a:solidFill>
                  <a:schemeClr val="tx1"/>
                </a:solidFill>
                <a:latin typeface="Times New Roman" panose="02020603050405020304" pitchFamily="18" charset="0"/>
                <a:cs typeface="Times New Roman" panose="02020603050405020304" pitchFamily="18" charset="0"/>
              </a:rPr>
            </a:br>
            <a:r>
              <a:rPr lang="en-US" sz="2000" b="1" u="sng" dirty="0">
                <a:solidFill>
                  <a:schemeClr val="tx1"/>
                </a:solidFill>
                <a:latin typeface="Times New Roman" panose="02020603050405020304" pitchFamily="18" charset="0"/>
                <a:cs typeface="Times New Roman" panose="02020603050405020304" pitchFamily="18" charset="0"/>
              </a:rPr>
              <a:t>Supervised by</a:t>
            </a:r>
            <a:r>
              <a:rPr lang="en-US" sz="2000" b="1" u="sng" dirty="0">
                <a:latin typeface="Times New Roman" panose="02020603050405020304" pitchFamily="18" charset="0"/>
                <a:cs typeface="Times New Roman" panose="02020603050405020304" pitchFamily="18" charset="0"/>
              </a:rPr>
              <a:t>:</a:t>
            </a:r>
          </a:p>
          <a:p>
            <a:pPr algn="ctr"/>
            <a:r>
              <a:rPr lang="en-US" sz="2000" dirty="0">
                <a:latin typeface="Times New Roman" panose="02020603050405020304" pitchFamily="18" charset="0"/>
                <a:cs typeface="Times New Roman" panose="02020603050405020304" pitchFamily="18" charset="0"/>
              </a:rPr>
              <a:t>Sir. </a:t>
            </a:r>
            <a:r>
              <a:rPr lang="en-US" sz="2000" dirty="0" err="1">
                <a:latin typeface="Times New Roman" panose="02020603050405020304" pitchFamily="18" charset="0"/>
                <a:cs typeface="Times New Roman" panose="02020603050405020304" pitchFamily="18" charset="0"/>
              </a:rPr>
              <a:t>Rehan</a:t>
            </a:r>
            <a:r>
              <a:rPr lang="en-US" sz="2000" dirty="0">
                <a:latin typeface="Times New Roman" panose="02020603050405020304" pitchFamily="18" charset="0"/>
                <a:cs typeface="Times New Roman" panose="02020603050405020304" pitchFamily="18" charset="0"/>
              </a:rPr>
              <a:t> Tariq</a:t>
            </a:r>
          </a:p>
          <a:p>
            <a:pPr algn="ctr"/>
            <a:endParaRPr lang="en-US" sz="2000" u="sng" dirty="0">
              <a:latin typeface="Times New Roman" panose="02020603050405020304" pitchFamily="18" charset="0"/>
              <a:cs typeface="Times New Roman" panose="02020603050405020304" pitchFamily="18" charset="0"/>
            </a:endParaRPr>
          </a:p>
          <a:p>
            <a:pPr algn="ctr"/>
            <a:r>
              <a:rPr lang="en-US" sz="2000" b="1" u="sng" dirty="0">
                <a:solidFill>
                  <a:schemeClr val="tx1"/>
                </a:solidFill>
                <a:latin typeface="Times New Roman" panose="02020603050405020304" pitchFamily="18" charset="0"/>
                <a:cs typeface="Times New Roman" panose="02020603050405020304" pitchFamily="18" charset="0"/>
              </a:rPr>
              <a:t>Group Members:</a:t>
            </a:r>
          </a:p>
          <a:p>
            <a:pPr algn="ctr"/>
            <a:endParaRPr lang="en-US" sz="2000" b="1" u="sng" dirty="0">
              <a:solidFill>
                <a:schemeClr val="tx1"/>
              </a:solidFill>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Muhammad </a:t>
            </a:r>
            <a:r>
              <a:rPr lang="en-US" sz="2000" dirty="0" err="1">
                <a:latin typeface="Times New Roman" panose="02020603050405020304" pitchFamily="18" charset="0"/>
                <a:cs typeface="Times New Roman" panose="02020603050405020304" pitchFamily="18" charset="0"/>
              </a:rPr>
              <a:t>Sohaib</a:t>
            </a:r>
            <a:r>
              <a:rPr lang="en-US" sz="2000" dirty="0">
                <a:latin typeface="Times New Roman" panose="02020603050405020304" pitchFamily="18" charset="0"/>
                <a:cs typeface="Times New Roman" panose="02020603050405020304" pitchFamily="18" charset="0"/>
              </a:rPr>
              <a:t> Tahir (FA17-BCS-067) </a:t>
            </a:r>
          </a:p>
          <a:p>
            <a:pPr algn="ctr"/>
            <a:r>
              <a:rPr lang="en-US" sz="2000" dirty="0">
                <a:latin typeface="Times New Roman" panose="02020603050405020304" pitchFamily="18" charset="0"/>
                <a:cs typeface="Times New Roman" panose="02020603050405020304" pitchFamily="18" charset="0"/>
              </a:rPr>
              <a:t>Daniyal Ahmed (FA17-BCS-062)</a:t>
            </a: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cs typeface="Times New Roman" panose="02020603050405020304" pitchFamily="18" charset="0"/>
            </a:endParaRPr>
          </a:p>
          <a:p>
            <a:pPr algn="ctr"/>
            <a:r>
              <a:rPr lang="en-US" sz="2000" dirty="0">
                <a:solidFill>
                  <a:schemeClr val="tx1"/>
                </a:solidFill>
                <a:latin typeface="Times New Roman" panose="02020603050405020304" pitchFamily="18" charset="0"/>
                <a:cs typeface="Times New Roman" panose="02020603050405020304" pitchFamily="18" charset="0"/>
              </a:rPr>
              <a:t>Department of </a:t>
            </a:r>
            <a:r>
              <a:rPr lang="en-US" sz="2000" dirty="0">
                <a:latin typeface="Times New Roman" panose="02020603050405020304" pitchFamily="18" charset="0"/>
                <a:cs typeface="Times New Roman" panose="02020603050405020304" pitchFamily="18" charset="0"/>
              </a:rPr>
              <a:t>Computer Science</a:t>
            </a:r>
            <a:r>
              <a:rPr lang="en-US" sz="2000" dirty="0">
                <a:solidFill>
                  <a:schemeClr val="tx1"/>
                </a:solidFill>
                <a:latin typeface="Times New Roman" panose="02020603050405020304" pitchFamily="18" charset="0"/>
                <a:cs typeface="Times New Roman" panose="02020603050405020304" pitchFamily="18" charset="0"/>
              </a:rPr>
              <a:t> </a:t>
            </a:r>
          </a:p>
          <a:p>
            <a:pPr algn="ctr"/>
            <a:r>
              <a:rPr lang="en-US" sz="2000" b="1" dirty="0">
                <a:solidFill>
                  <a:schemeClr val="tx1"/>
                </a:solidFill>
                <a:latin typeface="Times New Roman" panose="02020603050405020304" pitchFamily="18" charset="0"/>
                <a:cs typeface="Times New Roman" panose="02020603050405020304" pitchFamily="18" charset="0"/>
              </a:rPr>
              <a:t>COMSATS </a:t>
            </a:r>
            <a:r>
              <a:rPr lang="en-US" sz="2000" dirty="0">
                <a:solidFill>
                  <a:schemeClr val="tx1"/>
                </a:solidFill>
                <a:latin typeface="Times New Roman" panose="02020603050405020304" pitchFamily="18" charset="0"/>
                <a:cs typeface="Times New Roman" panose="02020603050405020304" pitchFamily="18" charset="0"/>
              </a:rPr>
              <a:t>University Islamabad, </a:t>
            </a:r>
            <a:r>
              <a:rPr lang="en-US" sz="2000" dirty="0" err="1">
                <a:solidFill>
                  <a:schemeClr val="tx1"/>
                </a:solidFill>
                <a:latin typeface="Times New Roman" panose="02020603050405020304" pitchFamily="18" charset="0"/>
                <a:cs typeface="Times New Roman" panose="02020603050405020304" pitchFamily="18" charset="0"/>
              </a:rPr>
              <a:t>Attock</a:t>
            </a:r>
            <a:r>
              <a:rPr lang="en-US" sz="2000" dirty="0">
                <a:solidFill>
                  <a:schemeClr val="tx1"/>
                </a:solidFill>
                <a:latin typeface="Times New Roman" panose="02020603050405020304" pitchFamily="18" charset="0"/>
                <a:cs typeface="Times New Roman" panose="02020603050405020304" pitchFamily="18" charset="0"/>
              </a:rPr>
              <a:t> Campus</a:t>
            </a:r>
          </a:p>
        </p:txBody>
      </p:sp>
      <p:sp>
        <p:nvSpPr>
          <p:cNvPr id="9" name="Rectangle 8"/>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7C9C-3C61-41B0-9E5C-41397C484069}"/>
              </a:ext>
            </a:extLst>
          </p:cNvPr>
          <p:cNvSpPr>
            <a:spLocks noGrp="1"/>
          </p:cNvSpPr>
          <p:nvPr>
            <p:ph type="title"/>
          </p:nvPr>
        </p:nvSpPr>
        <p:spPr/>
        <p:txBody>
          <a:bodyPr/>
          <a:lstStyle/>
          <a:p>
            <a:r>
              <a:rPr lang="en-US" dirty="0"/>
              <a:t>Cont..</a:t>
            </a:r>
          </a:p>
        </p:txBody>
      </p:sp>
      <p:pic>
        <p:nvPicPr>
          <p:cNvPr id="6" name="Content Placeholder 5" descr="A picture containing outdoor, building, bridge, train&#10;&#10;Description automatically generated">
            <a:extLst>
              <a:ext uri="{FF2B5EF4-FFF2-40B4-BE49-F238E27FC236}">
                <a16:creationId xmlns:a16="http://schemas.microsoft.com/office/drawing/2014/main" id="{5E8141F6-9633-45D5-A3B2-AA5A78F362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05055"/>
            <a:ext cx="8229600" cy="4316253"/>
          </a:xfrm>
        </p:spPr>
      </p:pic>
      <p:sp>
        <p:nvSpPr>
          <p:cNvPr id="4" name="Slide Number Placeholder 3">
            <a:extLst>
              <a:ext uri="{FF2B5EF4-FFF2-40B4-BE49-F238E27FC236}">
                <a16:creationId xmlns:a16="http://schemas.microsoft.com/office/drawing/2014/main" id="{6157D2C9-273C-4656-97A1-323CF8E1AD2D}"/>
              </a:ext>
            </a:extLst>
          </p:cNvPr>
          <p:cNvSpPr>
            <a:spLocks noGrp="1"/>
          </p:cNvSpPr>
          <p:nvPr>
            <p:ph type="sldNum" sz="quarter" idx="12"/>
          </p:nvPr>
        </p:nvSpPr>
        <p:spPr/>
        <p:txBody>
          <a:bodyPr/>
          <a:lstStyle/>
          <a:p>
            <a:fld id="{21BAB6EE-EAEA-4561-8880-8DF9D3AB286A}" type="slidenum">
              <a:rPr lang="en-US" smtClean="0"/>
              <a:pPr/>
              <a:t>20</a:t>
            </a:fld>
            <a:endParaRPr lang="en-US"/>
          </a:p>
        </p:txBody>
      </p:sp>
      <p:sp>
        <p:nvSpPr>
          <p:cNvPr id="7" name="Rectangle 6">
            <a:extLst>
              <a:ext uri="{FF2B5EF4-FFF2-40B4-BE49-F238E27FC236}">
                <a16:creationId xmlns:a16="http://schemas.microsoft.com/office/drawing/2014/main" id="{F60AE952-677F-4E41-9CED-4DB90D93B8A1}"/>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536E588-54FB-40F2-9FA9-590622D850AC}"/>
              </a:ext>
            </a:extLst>
          </p:cNvPr>
          <p:cNvSpPr/>
          <p:nvPr/>
        </p:nvSpPr>
        <p:spPr>
          <a:xfrm>
            <a:off x="8852452"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89F4717-1636-40F3-A95F-66F3B23D5172}"/>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0021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003C0-8AB9-45AC-A4AA-E065A12DFB27}"/>
              </a:ext>
            </a:extLst>
          </p:cNvPr>
          <p:cNvSpPr>
            <a:spLocks noGrp="1"/>
          </p:cNvSpPr>
          <p:nvPr>
            <p:ph type="title"/>
          </p:nvPr>
        </p:nvSpPr>
        <p:spPr/>
        <p:txBody>
          <a:bodyPr/>
          <a:lstStyle/>
          <a:p>
            <a:r>
              <a:rPr lang="en-US" dirty="0"/>
              <a:t>Cont..</a:t>
            </a:r>
          </a:p>
        </p:txBody>
      </p:sp>
      <p:sp>
        <p:nvSpPr>
          <p:cNvPr id="4" name="Slide Number Placeholder 3">
            <a:extLst>
              <a:ext uri="{FF2B5EF4-FFF2-40B4-BE49-F238E27FC236}">
                <a16:creationId xmlns:a16="http://schemas.microsoft.com/office/drawing/2014/main" id="{96DE81B6-F3E0-4584-9F33-77FCD05E6E30}"/>
              </a:ext>
            </a:extLst>
          </p:cNvPr>
          <p:cNvSpPr>
            <a:spLocks noGrp="1"/>
          </p:cNvSpPr>
          <p:nvPr>
            <p:ph type="sldNum" sz="quarter" idx="12"/>
          </p:nvPr>
        </p:nvSpPr>
        <p:spPr/>
        <p:txBody>
          <a:bodyPr/>
          <a:lstStyle/>
          <a:p>
            <a:fld id="{21BAB6EE-EAEA-4561-8880-8DF9D3AB286A}" type="slidenum">
              <a:rPr lang="en-US" smtClean="0"/>
              <a:pPr/>
              <a:t>21</a:t>
            </a:fld>
            <a:endParaRPr lang="en-US"/>
          </a:p>
        </p:txBody>
      </p:sp>
      <p:pic>
        <p:nvPicPr>
          <p:cNvPr id="12" name="Content Placeholder 26" descr="A screenshot of a computer&#10;&#10;Description automatically generated">
            <a:extLst>
              <a:ext uri="{FF2B5EF4-FFF2-40B4-BE49-F238E27FC236}">
                <a16:creationId xmlns:a16="http://schemas.microsoft.com/office/drawing/2014/main" id="{6F8BB2B3-6CDE-4D84-8AB8-F6CD063B58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05055"/>
            <a:ext cx="8229600" cy="4316253"/>
          </a:xfrm>
        </p:spPr>
      </p:pic>
      <p:sp>
        <p:nvSpPr>
          <p:cNvPr id="13" name="Rectangle 12">
            <a:extLst>
              <a:ext uri="{FF2B5EF4-FFF2-40B4-BE49-F238E27FC236}">
                <a16:creationId xmlns:a16="http://schemas.microsoft.com/office/drawing/2014/main" id="{3D9CE883-5D03-43CF-98D0-27064C07B4DE}"/>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BAE8030-D02B-4737-AA5A-4A496D474DC6}"/>
              </a:ext>
            </a:extLst>
          </p:cNvPr>
          <p:cNvSpPr/>
          <p:nvPr/>
        </p:nvSpPr>
        <p:spPr>
          <a:xfrm>
            <a:off x="8855765" y="13252"/>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1B479E7-209E-4F79-8549-68BF4B5D5BFE}"/>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0237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2" name="Title 1"/>
          <p:cNvSpPr>
            <a:spLocks noGrp="1"/>
          </p:cNvSpPr>
          <p:nvPr>
            <p:ph type="title"/>
          </p:nvPr>
        </p:nvSpPr>
        <p:spPr/>
        <p:txBody>
          <a:bodyPr>
            <a:normAutofit/>
          </a:bodyPr>
          <a:lstStyle/>
          <a:p>
            <a:r>
              <a:rPr lang="en-US" u="sng" dirty="0">
                <a:latin typeface="Times New Roman" pitchFamily="18" charset="0"/>
                <a:cs typeface="Times New Roman" pitchFamily="18" charset="0"/>
              </a:rPr>
              <a:t>Outline</a:t>
            </a:r>
          </a:p>
        </p:txBody>
      </p:sp>
      <p:sp>
        <p:nvSpPr>
          <p:cNvPr id="3" name="Content Placeholder 2"/>
          <p:cNvSpPr>
            <a:spLocks noGrp="1"/>
          </p:cNvSpPr>
          <p:nvPr>
            <p:ph idx="1"/>
          </p:nvPr>
        </p:nvSpPr>
        <p:spPr>
          <a:xfrm>
            <a:off x="457200" y="1600200"/>
            <a:ext cx="7848600" cy="4756150"/>
          </a:xfrm>
        </p:spPr>
        <p:txBody>
          <a:bodyPr>
            <a:normAutofit lnSpcReduction="10000"/>
          </a:bodyPr>
          <a:lstStyle/>
          <a:p>
            <a:r>
              <a:rPr lang="en-US" sz="2400" dirty="0">
                <a:latin typeface="Times New Roman" pitchFamily="18" charset="0"/>
                <a:cs typeface="Times New Roman" pitchFamily="18" charset="0"/>
              </a:rPr>
              <a:t>Project Abstract</a:t>
            </a:r>
          </a:p>
          <a:p>
            <a:r>
              <a:rPr lang="en-US" sz="2400" dirty="0">
                <a:latin typeface="Times New Roman" pitchFamily="18" charset="0"/>
                <a:cs typeface="Times New Roman" pitchFamily="18" charset="0"/>
              </a:rPr>
              <a:t>Introduction</a:t>
            </a:r>
          </a:p>
          <a:p>
            <a:r>
              <a:rPr lang="en-US" sz="2400" dirty="0">
                <a:latin typeface="Times New Roman" pitchFamily="18" charset="0"/>
                <a:cs typeface="Times New Roman" pitchFamily="18" charset="0"/>
              </a:rPr>
              <a:t>Problem statement</a:t>
            </a:r>
          </a:p>
          <a:p>
            <a:r>
              <a:rPr lang="en-US" sz="2400" dirty="0">
                <a:latin typeface="Times New Roman" pitchFamily="18" charset="0"/>
                <a:cs typeface="Times New Roman" pitchFamily="18" charset="0"/>
              </a:rPr>
              <a:t>Motivation and Scope</a:t>
            </a:r>
          </a:p>
          <a:p>
            <a:r>
              <a:rPr lang="en-US" sz="2400" dirty="0">
                <a:latin typeface="Times New Roman" pitchFamily="18" charset="0"/>
                <a:cs typeface="Times New Roman" pitchFamily="18" charset="0"/>
              </a:rPr>
              <a:t>Related work Comparison</a:t>
            </a:r>
          </a:p>
          <a:p>
            <a:r>
              <a:rPr lang="en-US" sz="2400" dirty="0">
                <a:latin typeface="Times New Roman" pitchFamily="18" charset="0"/>
                <a:cs typeface="Times New Roman" pitchFamily="18" charset="0"/>
              </a:rPr>
              <a:t>System Architecture and Features</a:t>
            </a:r>
          </a:p>
          <a:p>
            <a:r>
              <a:rPr lang="en-US" sz="2400" dirty="0">
                <a:latin typeface="Times New Roman" pitchFamily="18" charset="0"/>
                <a:cs typeface="Times New Roman" pitchFamily="18" charset="0"/>
              </a:rPr>
              <a:t>Goals and Objectives</a:t>
            </a:r>
          </a:p>
          <a:p>
            <a:r>
              <a:rPr lang="en-US" sz="2400" dirty="0">
                <a:latin typeface="Times New Roman" pitchFamily="18" charset="0"/>
                <a:cs typeface="Times New Roman" pitchFamily="18" charset="0"/>
              </a:rPr>
              <a:t>Individual Tasks</a:t>
            </a:r>
          </a:p>
          <a:p>
            <a:r>
              <a:rPr lang="en-US" sz="2400" dirty="0">
                <a:latin typeface="Times New Roman" pitchFamily="18" charset="0"/>
                <a:cs typeface="Times New Roman" pitchFamily="18" charset="0"/>
              </a:rPr>
              <a:t>Gantt Chart</a:t>
            </a:r>
          </a:p>
          <a:p>
            <a:r>
              <a:rPr lang="en-US" sz="2400" dirty="0">
                <a:latin typeface="Times New Roman" pitchFamily="18" charset="0"/>
                <a:cs typeface="Times New Roman" pitchFamily="18" charset="0"/>
              </a:rPr>
              <a:t>Tools and Technologies</a:t>
            </a:r>
          </a:p>
          <a:p>
            <a:r>
              <a:rPr lang="en-US" sz="2400" dirty="0">
                <a:latin typeface="Times New Roman" pitchFamily="18" charset="0"/>
                <a:cs typeface="Times New Roman" pitchFamily="18" charset="0"/>
              </a:rPr>
              <a:t>Work Update</a:t>
            </a:r>
          </a:p>
          <a:p>
            <a:pPr marL="0" indent="0">
              <a:buNone/>
            </a:pPr>
            <a:endParaRPr lang="en-US" sz="2400" dirty="0">
              <a:latin typeface="Times New Roman" pitchFamily="18" charset="0"/>
              <a:cs typeface="Times New Roman" pitchFamily="18" charset="0"/>
            </a:endParaRPr>
          </a:p>
        </p:txBody>
      </p:sp>
      <p:sp>
        <p:nvSpPr>
          <p:cNvPr id="16" name="Slide Number Placeholder 15"/>
          <p:cNvSpPr>
            <a:spLocks noGrp="1"/>
          </p:cNvSpPr>
          <p:nvPr>
            <p:ph type="sldNum" sz="quarter" idx="12"/>
          </p:nvPr>
        </p:nvSpPr>
        <p:spPr/>
        <p:txBody>
          <a:bodyPr/>
          <a:lstStyle/>
          <a:p>
            <a:fld id="{21BAB6EE-EAEA-4561-8880-8DF9D3AB286A}" type="slidenum">
              <a:rPr lang="en-US" smtClean="0"/>
              <a:pPr/>
              <a:t>3</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title"/>
          </p:nvPr>
        </p:nvSpPr>
        <p:spPr>
          <a:xfrm>
            <a:off x="457200" y="228600"/>
            <a:ext cx="8229600" cy="851535"/>
          </a:xfrm>
        </p:spPr>
        <p:txBody>
          <a:bodyPr/>
          <a:lstStyle/>
          <a:p>
            <a:r>
              <a:rPr lang="en-US" u="sng" dirty="0">
                <a:latin typeface="Times New Roman" pitchFamily="18" charset="0"/>
                <a:cs typeface="Times New Roman" pitchFamily="18" charset="0"/>
              </a:rPr>
              <a:t>Project Abstract</a:t>
            </a:r>
            <a:r>
              <a:rPr lang="en-US" dirty="0"/>
              <a:t>   </a:t>
            </a:r>
          </a:p>
        </p:txBody>
      </p:sp>
      <p:sp>
        <p:nvSpPr>
          <p:cNvPr id="18" name="Content Placeholder 2"/>
          <p:cNvSpPr>
            <a:spLocks noGrp="1"/>
          </p:cNvSpPr>
          <p:nvPr>
            <p:ph idx="1"/>
          </p:nvPr>
        </p:nvSpPr>
        <p:spPr>
          <a:xfrm>
            <a:off x="381000" y="1049020"/>
            <a:ext cx="8305800" cy="5181600"/>
          </a:xfrm>
        </p:spPr>
        <p:txBody>
          <a:bodyPr>
            <a:normAutofit fontScale="97500"/>
          </a:bodyPr>
          <a:lstStyle/>
          <a:p>
            <a:r>
              <a:rPr lang="en-IE" sz="1800" dirty="0">
                <a:effectLst/>
                <a:latin typeface="Times New Roman" panose="02020603050405020304" pitchFamily="18" charset="0"/>
                <a:ea typeface="Times New Roman" panose="02020603050405020304" pitchFamily="18" charset="0"/>
              </a:rPr>
              <a:t>“</a:t>
            </a:r>
            <a:r>
              <a:rPr lang="en-IE" sz="1800" b="1" dirty="0">
                <a:effectLst/>
                <a:latin typeface="Times New Roman" panose="02020603050405020304" pitchFamily="18" charset="0"/>
                <a:ea typeface="Times New Roman" panose="02020603050405020304" pitchFamily="18" charset="0"/>
              </a:rPr>
              <a:t>Shoot At Sight</a:t>
            </a:r>
            <a:r>
              <a:rPr lang="en-IE" sz="1800" dirty="0">
                <a:effectLst/>
                <a:latin typeface="Times New Roman" panose="02020603050405020304" pitchFamily="18" charset="0"/>
                <a:ea typeface="Times New Roman" panose="02020603050405020304" pitchFamily="18" charset="0"/>
              </a:rPr>
              <a:t>” is basically a server-based 3D Multiplayer Shooting Game. Unlike traditional style of shooting games like PUBG and COD this game involves a totally different kind of scenario that makes the game more interesting. This game involves two teams that fight with each other to gain maximum number of points but killing other players is not easy at all due to their special abilities. </a:t>
            </a:r>
          </a:p>
          <a:p>
            <a:endParaRPr lang="en-IE" sz="1800" dirty="0">
              <a:latin typeface="Times New Roman" panose="02020603050405020304" pitchFamily="18" charset="0"/>
              <a:ea typeface="Times New Roman" panose="02020603050405020304" pitchFamily="18" charset="0"/>
            </a:endParaRPr>
          </a:p>
          <a:p>
            <a:pPr marL="0" indent="0">
              <a:buNone/>
            </a:pPr>
            <a:endParaRPr lang="en-IE" sz="1800" dirty="0">
              <a:effectLst/>
              <a:latin typeface="Times New Roman" panose="02020603050405020304" pitchFamily="18" charset="0"/>
              <a:ea typeface="Times New Roman" panose="02020603050405020304" pitchFamily="18" charset="0"/>
            </a:endParaRPr>
          </a:p>
          <a:p>
            <a:r>
              <a:rPr lang="en-IE" sz="1800" dirty="0">
                <a:effectLst/>
                <a:latin typeface="Times New Roman" panose="02020603050405020304" pitchFamily="18" charset="0"/>
                <a:ea typeface="Times New Roman" panose="02020603050405020304" pitchFamily="18" charset="0"/>
              </a:rPr>
              <a:t>Traditionally both teams have human characters that fight with each other to win a game but in this game one team say Team A will consist of human characters and the other team say Team B will have the ability to turn their characters into any other object like table, chair, bullet, cart or anything that is available on the scene and they think it may be beneficial for hiding for a longer time. </a:t>
            </a:r>
            <a:endParaRPr lang="en-IE" sz="1800" dirty="0">
              <a:latin typeface="Times New Roman" panose="02020603050405020304" pitchFamily="18" charset="0"/>
              <a:ea typeface="Times New Roman" panose="02020603050405020304" pitchFamily="18" charset="0"/>
            </a:endParaRPr>
          </a:p>
        </p:txBody>
      </p:sp>
      <p:sp>
        <p:nvSpPr>
          <p:cNvPr id="16" name="Slide Number Placeholder 15"/>
          <p:cNvSpPr>
            <a:spLocks noGrp="1"/>
          </p:cNvSpPr>
          <p:nvPr>
            <p:ph type="sldNum" sz="quarter" idx="12"/>
          </p:nvPr>
        </p:nvSpPr>
        <p:spPr/>
        <p:txBody>
          <a:bodyPr/>
          <a:lstStyle/>
          <a:p>
            <a:fld id="{21BAB6EE-EAEA-4561-8880-8DF9D3AB286A}" type="slidenum">
              <a:rPr lang="en-US" smtClean="0"/>
              <a:pPr/>
              <a:t>4</a:t>
            </a:fld>
            <a:endParaRPr lang="en-US"/>
          </a:p>
        </p:txBody>
      </p:sp>
      <p:pic>
        <p:nvPicPr>
          <p:cNvPr id="19" name="Picture 18"/>
          <p:cNvPicPr/>
          <p:nvPr/>
        </p:nvPicPr>
        <p:blipFill>
          <a:blip r:embed="rId3" cstate="print">
            <a:extLst>
              <a:ext uri="{28A0092B-C50C-407E-A947-70E740481C1C}">
                <a14:useLocalDpi xmlns:a14="http://schemas.microsoft.com/office/drawing/2010/main" val="0"/>
              </a:ext>
            </a:extLst>
          </a:blip>
          <a:stretch>
            <a:fillRect/>
          </a:stretch>
        </p:blipFill>
        <p:spPr>
          <a:xfrm>
            <a:off x="7663815" y="197485"/>
            <a:ext cx="922655" cy="8515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3FDB-632A-4D4F-98F2-2603A402BFA8}"/>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47E6EC46-A0A4-45DC-81FD-3BD3DD88880E}"/>
              </a:ext>
            </a:extLst>
          </p:cNvPr>
          <p:cNvSpPr>
            <a:spLocks noGrp="1"/>
          </p:cNvSpPr>
          <p:nvPr>
            <p:ph idx="1"/>
          </p:nvPr>
        </p:nvSpPr>
        <p:spPr/>
        <p:txBody>
          <a:bodyPr>
            <a:normAutofit/>
          </a:bodyPr>
          <a:lstStyle/>
          <a:p>
            <a:r>
              <a:rPr lang="en-IE" sz="1800" dirty="0">
                <a:effectLst/>
                <a:latin typeface="Times New Roman" panose="02020603050405020304" pitchFamily="18" charset="0"/>
                <a:ea typeface="Times New Roman" panose="02020603050405020304" pitchFamily="18" charset="0"/>
              </a:rPr>
              <a:t>Team A purpose is to find the hidden players of Team B by using their special abilities on the other hand Team B purpose is to hide themselves as long as possible to gain the maximum number of points. At the end the team that have maximum number of points will be declared winner.</a:t>
            </a:r>
          </a:p>
          <a:p>
            <a:endParaRPr lang="en-IE" sz="1800" dirty="0">
              <a:latin typeface="Times New Roman" panose="02020603050405020304" pitchFamily="18" charset="0"/>
              <a:ea typeface="Times New Roman" panose="02020603050405020304" pitchFamily="18" charset="0"/>
            </a:endParaRPr>
          </a:p>
          <a:p>
            <a:pPr marL="0" indent="0">
              <a:buNone/>
            </a:pPr>
            <a:endParaRPr lang="en-IE" sz="1800" dirty="0">
              <a:effectLst/>
              <a:latin typeface="Times New Roman" panose="02020603050405020304" pitchFamily="18" charset="0"/>
              <a:ea typeface="Times New Roman" panose="02020603050405020304" pitchFamily="18" charset="0"/>
            </a:endParaRPr>
          </a:p>
          <a:p>
            <a:r>
              <a:rPr lang="en-IE" sz="1800" dirty="0">
                <a:effectLst/>
                <a:latin typeface="Times New Roman" panose="02020603050405020304" pitchFamily="18" charset="0"/>
                <a:ea typeface="Times New Roman" panose="02020603050405020304" pitchFamily="18" charset="0"/>
              </a:rPr>
              <a:t>If we have no online player and we want to play the game, the enemies will fight on the bases of </a:t>
            </a:r>
            <a:r>
              <a:rPr lang="en-IE" sz="1800" b="1" dirty="0">
                <a:effectLst/>
                <a:latin typeface="Times New Roman" panose="02020603050405020304" pitchFamily="18" charset="0"/>
                <a:ea typeface="Times New Roman" panose="02020603050405020304" pitchFamily="18" charset="0"/>
              </a:rPr>
              <a:t>Artificial Intelligence</a:t>
            </a:r>
            <a:r>
              <a:rPr lang="en-IE" sz="1800" dirty="0">
                <a:effectLst/>
                <a:latin typeface="Times New Roman" panose="02020603050405020304" pitchFamily="18" charset="0"/>
                <a:ea typeface="Times New Roman" panose="02020603050405020304" pitchFamily="18" charset="0"/>
              </a:rPr>
              <a:t>, and the enemy will be capable to beat us. The concept of the game is totally different, the users will definitely like the game.</a:t>
            </a:r>
            <a:endParaRPr lang="en-US" sz="1800" dirty="0">
              <a:latin typeface="Times New Roman" pitchFamily="18" charset="0"/>
              <a:cs typeface="Times New Roman" pitchFamily="18" charset="0"/>
            </a:endParaRPr>
          </a:p>
          <a:p>
            <a:endParaRPr lang="en-US" dirty="0"/>
          </a:p>
        </p:txBody>
      </p:sp>
      <p:sp>
        <p:nvSpPr>
          <p:cNvPr id="4" name="Slide Number Placeholder 3">
            <a:extLst>
              <a:ext uri="{FF2B5EF4-FFF2-40B4-BE49-F238E27FC236}">
                <a16:creationId xmlns:a16="http://schemas.microsoft.com/office/drawing/2014/main" id="{3A2B2625-273C-4CDE-8871-BC30DC9CC4E0}"/>
              </a:ext>
            </a:extLst>
          </p:cNvPr>
          <p:cNvSpPr>
            <a:spLocks noGrp="1"/>
          </p:cNvSpPr>
          <p:nvPr>
            <p:ph type="sldNum" sz="quarter" idx="12"/>
          </p:nvPr>
        </p:nvSpPr>
        <p:spPr/>
        <p:txBody>
          <a:bodyPr/>
          <a:lstStyle/>
          <a:p>
            <a:fld id="{21BAB6EE-EAEA-4561-8880-8DF9D3AB286A}" type="slidenum">
              <a:rPr lang="en-US" smtClean="0"/>
              <a:pPr/>
              <a:t>5</a:t>
            </a:fld>
            <a:endParaRPr lang="en-US"/>
          </a:p>
        </p:txBody>
      </p:sp>
      <p:sp>
        <p:nvSpPr>
          <p:cNvPr id="5" name="Rectangle 4">
            <a:extLst>
              <a:ext uri="{FF2B5EF4-FFF2-40B4-BE49-F238E27FC236}">
                <a16:creationId xmlns:a16="http://schemas.microsoft.com/office/drawing/2014/main" id="{44D2181C-1C90-4DB3-A578-ED82F229B730}"/>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767B155-4EE7-4C05-BE36-7E1950954166}"/>
              </a:ext>
            </a:extLst>
          </p:cNvPr>
          <p:cNvSpPr/>
          <p:nvPr/>
        </p:nvSpPr>
        <p:spPr>
          <a:xfrm>
            <a:off x="8839200" y="9939"/>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463E959-7ECB-403A-A503-6386DC733B4B}"/>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6631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21D-EB3E-4A08-916C-7677B0835D9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4BCA6A4-96DE-4249-99D5-98A9E206CA4B}"/>
              </a:ext>
            </a:extLst>
          </p:cNvPr>
          <p:cNvSpPr>
            <a:spLocks noGrp="1"/>
          </p:cNvSpPr>
          <p:nvPr>
            <p:ph idx="1"/>
          </p:nvPr>
        </p:nvSpPr>
        <p:spPr/>
        <p:txBody>
          <a:bodyPr/>
          <a:lstStyle/>
          <a:p>
            <a:r>
              <a:rPr lang="en-IE" sz="1800" dirty="0">
                <a:effectLst/>
                <a:latin typeface="Times New Roman" panose="02020603050405020304" pitchFamily="18" charset="0"/>
                <a:ea typeface="Times New Roman" panose="02020603050405020304" pitchFamily="18" charset="0"/>
              </a:rPr>
              <a:t>Initially </a:t>
            </a:r>
            <a:r>
              <a:rPr lang="en-US" sz="1800" spc="25" dirty="0">
                <a:solidFill>
                  <a:srgbClr val="000000"/>
                </a:solidFill>
                <a:effectLst/>
                <a:latin typeface="Times New Roman" panose="02020603050405020304" pitchFamily="18" charset="0"/>
                <a:ea typeface="Times New Roman" panose="02020603050405020304" pitchFamily="18" charset="0"/>
              </a:rPr>
              <a:t>there will be a timer whenever we start the game. Then Team B will have some time for hiding themselves in a map. Both teams have 6 players with the following abilities.</a:t>
            </a:r>
            <a:endParaRPr lang="en-US" sz="1800" dirty="0">
              <a:effectLst/>
              <a:latin typeface="Times New Roman" panose="02020603050405020304" pitchFamily="18" charset="0"/>
              <a:ea typeface="Times New Roman" panose="02020603050405020304" pitchFamily="18" charset="0"/>
            </a:endParaRPr>
          </a:p>
          <a:p>
            <a:pPr marL="0" marR="0" algn="just">
              <a:tabLst>
                <a:tab pos="57150" algn="l"/>
              </a:tabLst>
            </a:pPr>
            <a:r>
              <a:rPr lang="en-US" sz="1800" b="1" spc="25" dirty="0">
                <a:solidFill>
                  <a:srgbClr val="000000"/>
                </a:solidFill>
                <a:effectLst/>
                <a:latin typeface="Times New Roman" panose="02020603050405020304" pitchFamily="18" charset="0"/>
                <a:ea typeface="Times New Roman" panose="02020603050405020304" pitchFamily="18" charset="0"/>
              </a:rPr>
              <a:t>	Team (A) Abilities: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arenR"/>
              <a:tabLst>
                <a:tab pos="57150" algn="l"/>
              </a:tabLst>
            </a:pPr>
            <a:r>
              <a:rPr lang="en-US" sz="1800" spc="25" dirty="0">
                <a:solidFill>
                  <a:srgbClr val="000000"/>
                </a:solidFill>
                <a:effectLst/>
                <a:latin typeface="Times New Roman" panose="02020603050405020304" pitchFamily="18" charset="0"/>
                <a:ea typeface="Times New Roman" panose="02020603050405020304" pitchFamily="18" charset="0"/>
              </a:rPr>
              <a:t>First character has the ability to revive other players.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arenR"/>
              <a:tabLst>
                <a:tab pos="57150" algn="l"/>
              </a:tabLst>
            </a:pPr>
            <a:r>
              <a:rPr lang="en-US" sz="1800" spc="25" dirty="0">
                <a:solidFill>
                  <a:srgbClr val="000000"/>
                </a:solidFill>
                <a:effectLst/>
                <a:latin typeface="Times New Roman" panose="02020603050405020304" pitchFamily="18" charset="0"/>
                <a:ea typeface="Times New Roman" panose="02020603050405020304" pitchFamily="18" charset="0"/>
              </a:rPr>
              <a:t>Second character has 2 lives.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arenR"/>
              <a:tabLst>
                <a:tab pos="57150" algn="l"/>
              </a:tabLst>
            </a:pPr>
            <a:r>
              <a:rPr lang="en-US" sz="1800" spc="25" dirty="0">
                <a:solidFill>
                  <a:srgbClr val="000000"/>
                </a:solidFill>
                <a:effectLst/>
                <a:latin typeface="Times New Roman" panose="02020603050405020304" pitchFamily="18" charset="0"/>
                <a:ea typeface="Times New Roman" panose="02020603050405020304" pitchFamily="18" charset="0"/>
              </a:rPr>
              <a:t>Third character has unlimited ammo.</a:t>
            </a:r>
            <a:endParaRPr lang="en-US" sz="18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arenR"/>
              <a:tabLst>
                <a:tab pos="57150" algn="l"/>
              </a:tabLst>
            </a:pPr>
            <a:r>
              <a:rPr lang="en-US" sz="1800" spc="25" dirty="0">
                <a:solidFill>
                  <a:srgbClr val="000000"/>
                </a:solidFill>
                <a:effectLst/>
                <a:latin typeface="Times New Roman" panose="02020603050405020304" pitchFamily="18" charset="0"/>
                <a:ea typeface="Times New Roman" panose="02020603050405020304" pitchFamily="18" charset="0"/>
              </a:rPr>
              <a:t>Fourth character has the ability to run fast.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arenR"/>
              <a:tabLst>
                <a:tab pos="57150" algn="l"/>
              </a:tabLst>
            </a:pPr>
            <a:r>
              <a:rPr lang="en-US" sz="1800" spc="25" dirty="0">
                <a:solidFill>
                  <a:srgbClr val="000000"/>
                </a:solidFill>
                <a:effectLst/>
                <a:latin typeface="Times New Roman" panose="02020603050405020304" pitchFamily="18" charset="0"/>
                <a:ea typeface="Times New Roman" panose="02020603050405020304" pitchFamily="18" charset="0"/>
              </a:rPr>
              <a:t>Fifth character has the better weapon than others.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arenR"/>
              <a:tabLst>
                <a:tab pos="57150" algn="l"/>
              </a:tabLst>
            </a:pPr>
            <a:r>
              <a:rPr lang="en-US" sz="1800" spc="25" dirty="0">
                <a:solidFill>
                  <a:srgbClr val="000000"/>
                </a:solidFill>
                <a:effectLst/>
                <a:latin typeface="Times New Roman" panose="02020603050405020304" pitchFamily="18" charset="0"/>
                <a:ea typeface="Times New Roman" panose="02020603050405020304" pitchFamily="18" charset="0"/>
              </a:rPr>
              <a:t>Sixth character has bigger life bar.</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35B6537-0281-4FFF-9F55-B5439CE058B1}"/>
              </a:ext>
            </a:extLst>
          </p:cNvPr>
          <p:cNvSpPr>
            <a:spLocks noGrp="1"/>
          </p:cNvSpPr>
          <p:nvPr>
            <p:ph type="sldNum" sz="quarter" idx="12"/>
          </p:nvPr>
        </p:nvSpPr>
        <p:spPr/>
        <p:txBody>
          <a:bodyPr/>
          <a:lstStyle/>
          <a:p>
            <a:fld id="{21BAB6EE-EAEA-4561-8880-8DF9D3AB286A}" type="slidenum">
              <a:rPr lang="en-US" smtClean="0"/>
              <a:pPr/>
              <a:t>6</a:t>
            </a:fld>
            <a:endParaRPr lang="en-US"/>
          </a:p>
        </p:txBody>
      </p:sp>
      <p:sp>
        <p:nvSpPr>
          <p:cNvPr id="5" name="Rectangle 4">
            <a:extLst>
              <a:ext uri="{FF2B5EF4-FFF2-40B4-BE49-F238E27FC236}">
                <a16:creationId xmlns:a16="http://schemas.microsoft.com/office/drawing/2014/main" id="{35296EFB-C788-4DEB-9E4B-EFA442ACBC90}"/>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25D313D-50F2-4A86-BA65-7D825FA726E2}"/>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7B874CD-F7D4-4911-965A-7A5594F02D34}"/>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174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E3B9-A8CD-4E5F-AF72-E2FB5E9D593E}"/>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3E41B901-5C92-43A3-BF5B-2E2120B8181B}"/>
              </a:ext>
            </a:extLst>
          </p:cNvPr>
          <p:cNvSpPr>
            <a:spLocks noGrp="1"/>
          </p:cNvSpPr>
          <p:nvPr>
            <p:ph idx="1"/>
          </p:nvPr>
        </p:nvSpPr>
        <p:spPr/>
        <p:txBody>
          <a:bodyPr/>
          <a:lstStyle/>
          <a:p>
            <a:pPr marL="0" marR="0" algn="just">
              <a:tabLst>
                <a:tab pos="57150" algn="l"/>
              </a:tabLst>
            </a:pPr>
            <a:r>
              <a:rPr lang="en-US" sz="1800" b="1" spc="25" dirty="0">
                <a:solidFill>
                  <a:srgbClr val="000000"/>
                </a:solidFill>
                <a:effectLst/>
                <a:latin typeface="Times New Roman" panose="02020603050405020304" pitchFamily="18" charset="0"/>
                <a:ea typeface="Times New Roman" panose="02020603050405020304" pitchFamily="18" charset="0"/>
              </a:rPr>
              <a:t>Team (B) Abilities: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arenR"/>
              <a:tabLst>
                <a:tab pos="57150" algn="l"/>
              </a:tabLst>
            </a:pPr>
            <a:r>
              <a:rPr lang="en-US" sz="1800" spc="25" dirty="0">
                <a:solidFill>
                  <a:srgbClr val="000000"/>
                </a:solidFill>
                <a:effectLst/>
                <a:latin typeface="Times New Roman" panose="02020603050405020304" pitchFamily="18" charset="0"/>
                <a:ea typeface="Times New Roman" panose="02020603050405020304" pitchFamily="18" charset="0"/>
              </a:rPr>
              <a:t>Each character has a pistol.</a:t>
            </a:r>
            <a:endParaRPr lang="en-US" sz="18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arenR"/>
              <a:tabLst>
                <a:tab pos="57150" algn="l"/>
              </a:tabLst>
            </a:pPr>
            <a:r>
              <a:rPr lang="en-US" sz="1800" spc="25" dirty="0">
                <a:solidFill>
                  <a:srgbClr val="000000"/>
                </a:solidFill>
                <a:effectLst/>
                <a:latin typeface="Times New Roman" panose="02020603050405020304" pitchFamily="18" charset="0"/>
                <a:ea typeface="Times New Roman" panose="02020603050405020304" pitchFamily="18" charset="0"/>
              </a:rPr>
              <a:t>Each character has a flash bang.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arenR"/>
              <a:tabLst>
                <a:tab pos="57150" algn="l"/>
              </a:tabLst>
            </a:pPr>
            <a:r>
              <a:rPr lang="en-US" sz="1800" spc="25" dirty="0">
                <a:solidFill>
                  <a:srgbClr val="000000"/>
                </a:solidFill>
                <a:effectLst/>
                <a:latin typeface="Times New Roman" panose="02020603050405020304" pitchFamily="18" charset="0"/>
                <a:ea typeface="Times New Roman" panose="02020603050405020304" pitchFamily="18" charset="0"/>
              </a:rPr>
              <a:t>Can turn into any other object present in the scene.</a:t>
            </a:r>
            <a:endParaRPr lang="en-US" sz="1800" dirty="0">
              <a:effectLst/>
              <a:latin typeface="Times New Roman" panose="02020603050405020304" pitchFamily="18" charset="0"/>
              <a:ea typeface="Times New Roman" panose="02020603050405020304" pitchFamily="18" charset="0"/>
            </a:endParaRPr>
          </a:p>
          <a:p>
            <a:endParaRPr lang="en-US" dirty="0"/>
          </a:p>
          <a:p>
            <a:r>
              <a:rPr lang="en-US" sz="1800" spc="25" dirty="0">
                <a:solidFill>
                  <a:srgbClr val="000000"/>
                </a:solidFill>
                <a:effectLst/>
                <a:latin typeface="Times New Roman" panose="02020603050405020304" pitchFamily="18" charset="0"/>
                <a:ea typeface="Times New Roman" panose="02020603050405020304" pitchFamily="18" charset="0"/>
              </a:rPr>
              <a:t>After Team B hides, the game will start</a:t>
            </a:r>
            <a:r>
              <a:rPr lang="en-US" sz="1800" spc="25" dirty="0">
                <a:solidFill>
                  <a:srgbClr val="333333"/>
                </a:solidFill>
                <a:effectLst/>
                <a:latin typeface="Times New Roman" panose="02020603050405020304" pitchFamily="18" charset="0"/>
                <a:ea typeface="Times New Roman" panose="02020603050405020304" pitchFamily="18" charset="0"/>
              </a:rPr>
              <a:t>. Team B will try its best to hide themselves from Team A by turning themselves into the objects that can be least doubtful. Each hidden player of Team B will make 4 whistles during the gameplay in order to balance the gameplay between the two teams.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3D2094BA-7F38-43F5-A907-E40E367F7C6E}"/>
              </a:ext>
            </a:extLst>
          </p:cNvPr>
          <p:cNvSpPr>
            <a:spLocks noGrp="1"/>
          </p:cNvSpPr>
          <p:nvPr>
            <p:ph type="sldNum" sz="quarter" idx="12"/>
          </p:nvPr>
        </p:nvSpPr>
        <p:spPr/>
        <p:txBody>
          <a:bodyPr/>
          <a:lstStyle/>
          <a:p>
            <a:fld id="{21BAB6EE-EAEA-4561-8880-8DF9D3AB286A}" type="slidenum">
              <a:rPr lang="en-US" smtClean="0"/>
              <a:pPr/>
              <a:t>7</a:t>
            </a:fld>
            <a:endParaRPr lang="en-US"/>
          </a:p>
        </p:txBody>
      </p:sp>
      <p:sp>
        <p:nvSpPr>
          <p:cNvPr id="5" name="Rectangle 4">
            <a:extLst>
              <a:ext uri="{FF2B5EF4-FFF2-40B4-BE49-F238E27FC236}">
                <a16:creationId xmlns:a16="http://schemas.microsoft.com/office/drawing/2014/main" id="{6018C772-F54B-4FBA-AD89-47995D7714DF}"/>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6F6D983-5C84-40D3-96C3-99D01852E45A}"/>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1FCA03-F95F-420B-B805-74EDD39A2229}"/>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193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2E35-BD1B-4075-BB60-03298120ADAF}"/>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BBDFD411-5DD1-41AF-B181-2AA3FBED25DA}"/>
              </a:ext>
            </a:extLst>
          </p:cNvPr>
          <p:cNvSpPr>
            <a:spLocks noGrp="1"/>
          </p:cNvSpPr>
          <p:nvPr>
            <p:ph idx="1"/>
          </p:nvPr>
        </p:nvSpPr>
        <p:spPr/>
        <p:txBody>
          <a:bodyPr/>
          <a:lstStyle/>
          <a:p>
            <a:r>
              <a:rPr lang="en-IE" sz="1800" spc="25" dirty="0">
                <a:solidFill>
                  <a:srgbClr val="333333"/>
                </a:solidFill>
                <a:effectLst/>
                <a:latin typeface="Times New Roman" panose="02020603050405020304" pitchFamily="18" charset="0"/>
                <a:ea typeface="Times New Roman" panose="02020603050405020304" pitchFamily="18" charset="0"/>
              </a:rPr>
              <a:t>Then Team A will start to search for the hidden Team B players. It’s up to Team A that how they will use their special abilities strategically to eliminate Team B players. For example, if they doubt that there might some enemy players then the character with bigger life bar should lead the team for safety. Similarly, in the other half those abilities will get interchanged and total points will be calculated.</a:t>
            </a:r>
          </a:p>
          <a:p>
            <a:endParaRPr lang="en-IE" sz="1800" spc="25" dirty="0">
              <a:solidFill>
                <a:srgbClr val="333333"/>
              </a:solidFill>
              <a:latin typeface="Times New Roman" panose="02020603050405020304" pitchFamily="18" charset="0"/>
            </a:endParaRPr>
          </a:p>
          <a:p>
            <a:r>
              <a:rPr lang="en-IE" sz="1800" spc="25" dirty="0">
                <a:solidFill>
                  <a:srgbClr val="000000"/>
                </a:solidFill>
                <a:effectLst/>
                <a:latin typeface="Times New Roman" panose="02020603050405020304" pitchFamily="18" charset="0"/>
                <a:ea typeface="Times New Roman" panose="02020603050405020304" pitchFamily="18" charset="0"/>
              </a:rPr>
              <a:t>Team B characters will get more points if they convert themselves into bigger objects for hiding or by killing Team A players. Team B players will get more points if they hide themselves for a longer period of time. Team A characters will get points whenever they hit the hidden players of Team B or by killing Team B players.</a:t>
            </a:r>
            <a:endParaRPr lang="en-US" dirty="0"/>
          </a:p>
        </p:txBody>
      </p:sp>
      <p:sp>
        <p:nvSpPr>
          <p:cNvPr id="4" name="Slide Number Placeholder 3">
            <a:extLst>
              <a:ext uri="{FF2B5EF4-FFF2-40B4-BE49-F238E27FC236}">
                <a16:creationId xmlns:a16="http://schemas.microsoft.com/office/drawing/2014/main" id="{B776683C-D591-4A4B-883B-8497BECA686F}"/>
              </a:ext>
            </a:extLst>
          </p:cNvPr>
          <p:cNvSpPr>
            <a:spLocks noGrp="1"/>
          </p:cNvSpPr>
          <p:nvPr>
            <p:ph type="sldNum" sz="quarter" idx="12"/>
          </p:nvPr>
        </p:nvSpPr>
        <p:spPr/>
        <p:txBody>
          <a:bodyPr/>
          <a:lstStyle/>
          <a:p>
            <a:fld id="{21BAB6EE-EAEA-4561-8880-8DF9D3AB286A}" type="slidenum">
              <a:rPr lang="en-US" smtClean="0"/>
              <a:pPr/>
              <a:t>8</a:t>
            </a:fld>
            <a:endParaRPr lang="en-US"/>
          </a:p>
        </p:txBody>
      </p:sp>
      <p:sp>
        <p:nvSpPr>
          <p:cNvPr id="5" name="Rectangle 4">
            <a:extLst>
              <a:ext uri="{FF2B5EF4-FFF2-40B4-BE49-F238E27FC236}">
                <a16:creationId xmlns:a16="http://schemas.microsoft.com/office/drawing/2014/main" id="{2D3BBD06-64D8-4E76-9519-913FBB2EE5BA}"/>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26AF6C1-583A-4030-BD8F-59973DD2788E}"/>
              </a:ext>
            </a:extLst>
          </p:cNvPr>
          <p:cNvSpPr/>
          <p:nvPr/>
        </p:nvSpPr>
        <p:spPr>
          <a:xfrm>
            <a:off x="8865704"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31F298E-DAE2-40E1-B412-E935E702E368}"/>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182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5ADE-ADED-4085-9194-86381A3D883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A9B84FF0-F0E1-4C26-9D17-99D07D2C6EA4}"/>
              </a:ext>
            </a:extLst>
          </p:cNvPr>
          <p:cNvSpPr>
            <a:spLocks noGrp="1"/>
          </p:cNvSpPr>
          <p:nvPr>
            <p:ph idx="1"/>
          </p:nvPr>
        </p:nvSpPr>
        <p:spPr/>
        <p:txBody>
          <a:bodyPr>
            <a:normAutofit/>
          </a:bodyPr>
          <a:lstStyle/>
          <a:p>
            <a:r>
              <a:rPr lang="en-US" sz="1800" dirty="0"/>
              <a:t>Computer games are been created since 1990's. Right around 33% of the total population plays computer games. A large portion of them are fan of multiplayer games. From most recent 15 years same sort of multiplayer games are being created by various studios. Even though they are engaging, however rehashing a similar idea at some point causes the client to feel exhausted. Our project would give answers to the following questions:</a:t>
            </a:r>
          </a:p>
          <a:p>
            <a:pPr marL="0" indent="0">
              <a:buNone/>
            </a:pPr>
            <a:endParaRPr lang="en-US" sz="1800" dirty="0"/>
          </a:p>
          <a:p>
            <a:pPr>
              <a:buFont typeface="+mj-lt"/>
              <a:buAutoNum type="arabicPeriod"/>
            </a:pPr>
            <a:r>
              <a:rPr lang="en-US" sz="1800" dirty="0"/>
              <a:t>How do we bring innovation in gaming development ideas?</a:t>
            </a:r>
          </a:p>
          <a:p>
            <a:pPr>
              <a:buFont typeface="+mj-lt"/>
              <a:buAutoNum type="arabicPeriod"/>
            </a:pPr>
            <a:r>
              <a:rPr lang="en-US" sz="1800" dirty="0"/>
              <a:t>How much the word effectiveness is important to this field?</a:t>
            </a:r>
          </a:p>
          <a:p>
            <a:pPr>
              <a:buFont typeface="+mj-lt"/>
              <a:buAutoNum type="arabicPeriod"/>
            </a:pPr>
            <a:r>
              <a:rPr lang="en-US" sz="1800" dirty="0"/>
              <a:t>What are those factors that make a game interesting?</a:t>
            </a:r>
          </a:p>
        </p:txBody>
      </p:sp>
      <p:sp>
        <p:nvSpPr>
          <p:cNvPr id="4" name="Slide Number Placeholder 3">
            <a:extLst>
              <a:ext uri="{FF2B5EF4-FFF2-40B4-BE49-F238E27FC236}">
                <a16:creationId xmlns:a16="http://schemas.microsoft.com/office/drawing/2014/main" id="{5EDAEAA8-7D38-4CCF-91D7-09D6246A11D3}"/>
              </a:ext>
            </a:extLst>
          </p:cNvPr>
          <p:cNvSpPr>
            <a:spLocks noGrp="1"/>
          </p:cNvSpPr>
          <p:nvPr>
            <p:ph type="sldNum" sz="quarter" idx="12"/>
          </p:nvPr>
        </p:nvSpPr>
        <p:spPr/>
        <p:txBody>
          <a:bodyPr/>
          <a:lstStyle/>
          <a:p>
            <a:fld id="{21BAB6EE-EAEA-4561-8880-8DF9D3AB286A}" type="slidenum">
              <a:rPr lang="en-US" smtClean="0"/>
              <a:pPr/>
              <a:t>9</a:t>
            </a:fld>
            <a:endParaRPr lang="en-US"/>
          </a:p>
        </p:txBody>
      </p:sp>
      <p:sp>
        <p:nvSpPr>
          <p:cNvPr id="5" name="Rectangle 4">
            <a:extLst>
              <a:ext uri="{FF2B5EF4-FFF2-40B4-BE49-F238E27FC236}">
                <a16:creationId xmlns:a16="http://schemas.microsoft.com/office/drawing/2014/main" id="{14514B9C-FFEC-4519-9BC1-491A8B2B83FF}"/>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24498B0-9E64-409F-B13C-FA18529C8D91}"/>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9A44780-3811-4946-A2C8-852E142787B3}"/>
              </a:ext>
            </a:extLst>
          </p:cNvPr>
          <p:cNvSpPr/>
          <p:nvPr/>
        </p:nvSpPr>
        <p:spPr>
          <a:xfrm flipV="1">
            <a:off x="304800" y="6126164"/>
            <a:ext cx="8534399" cy="49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7216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939</TotalTime>
  <Words>1061</Words>
  <Application>Microsoft Office PowerPoint</Application>
  <PresentationFormat>On-screen Show (4:3)</PresentationFormat>
  <Paragraphs>185</Paragraphs>
  <Slides>21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nunito_sansregular</vt:lpstr>
      <vt:lpstr>Symbol</vt:lpstr>
      <vt:lpstr>Times New Roman</vt:lpstr>
      <vt:lpstr>Office Theme</vt:lpstr>
      <vt:lpstr>PowerPoint Presentation</vt:lpstr>
      <vt:lpstr>Dr. Smart: Digital Diagnostician</vt:lpstr>
      <vt:lpstr>Outline</vt:lpstr>
      <vt:lpstr>Project Abstract   </vt:lpstr>
      <vt:lpstr>Cont..</vt:lpstr>
      <vt:lpstr>Introduction</vt:lpstr>
      <vt:lpstr>Cont..</vt:lpstr>
      <vt:lpstr>Cont..</vt:lpstr>
      <vt:lpstr>Problem Statement</vt:lpstr>
      <vt:lpstr>Motivation and Scope</vt:lpstr>
      <vt:lpstr>Related Work Comparison</vt:lpstr>
      <vt:lpstr>System Architecture and Features</vt:lpstr>
      <vt:lpstr>Cont..</vt:lpstr>
      <vt:lpstr>Goals and Objectives </vt:lpstr>
      <vt:lpstr> Individual Tasks</vt:lpstr>
      <vt:lpstr>Gantt Chart</vt:lpstr>
      <vt:lpstr> Tools and Technologies </vt:lpstr>
      <vt:lpstr>Work Update</vt:lpstr>
      <vt:lpstr>Cont..</vt:lpstr>
      <vt:lpstr>Cont..</vt:lpstr>
      <vt:lpstr>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Prince</dc:creator>
  <cp:lastModifiedBy>M Faizan Azeem</cp:lastModifiedBy>
  <cp:revision>310</cp:revision>
  <dcterms:created xsi:type="dcterms:W3CDTF">2014-09-12T06:08:00Z</dcterms:created>
  <dcterms:modified xsi:type="dcterms:W3CDTF">2020-12-06T12:40:48Z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